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</p:sldMasterIdLst>
  <p:notesMasterIdLst>
    <p:notesMasterId r:id="rId5"/>
  </p:notesMasterIdLst>
  <p:handoutMasterIdLst>
    <p:handoutMasterId r:id="rId45"/>
  </p:handoutMasterIdLst>
  <p:sldIdLst>
    <p:sldId id="256" r:id="rId4"/>
    <p:sldId id="3375" r:id="rId6"/>
    <p:sldId id="284" r:id="rId7"/>
    <p:sldId id="257" r:id="rId8"/>
    <p:sldId id="3310" r:id="rId9"/>
    <p:sldId id="3311" r:id="rId10"/>
    <p:sldId id="3314" r:id="rId11"/>
    <p:sldId id="3315" r:id="rId12"/>
    <p:sldId id="3309" r:id="rId13"/>
    <p:sldId id="3313" r:id="rId14"/>
    <p:sldId id="3318" r:id="rId15"/>
    <p:sldId id="3346" r:id="rId16"/>
    <p:sldId id="3325" r:id="rId17"/>
    <p:sldId id="3319" r:id="rId18"/>
    <p:sldId id="3320" r:id="rId19"/>
    <p:sldId id="3321" r:id="rId20"/>
    <p:sldId id="3323" r:id="rId21"/>
    <p:sldId id="3324" r:id="rId22"/>
    <p:sldId id="3328" r:id="rId23"/>
    <p:sldId id="3327" r:id="rId24"/>
    <p:sldId id="3326" r:id="rId25"/>
    <p:sldId id="3347" r:id="rId26"/>
    <p:sldId id="3329" r:id="rId27"/>
    <p:sldId id="3330" r:id="rId28"/>
    <p:sldId id="3331" r:id="rId29"/>
    <p:sldId id="3332" r:id="rId30"/>
    <p:sldId id="3333" r:id="rId31"/>
    <p:sldId id="3334" r:id="rId32"/>
    <p:sldId id="3342" r:id="rId33"/>
    <p:sldId id="3343" r:id="rId34"/>
    <p:sldId id="3335" r:id="rId35"/>
    <p:sldId id="3339" r:id="rId36"/>
    <p:sldId id="3336" r:id="rId37"/>
    <p:sldId id="3337" r:id="rId38"/>
    <p:sldId id="3338" r:id="rId39"/>
    <p:sldId id="3340" r:id="rId40"/>
    <p:sldId id="3341" r:id="rId41"/>
    <p:sldId id="3344" r:id="rId42"/>
    <p:sldId id="3345" r:id="rId43"/>
    <p:sldId id="3316" r:id="rId44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go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DDFF"/>
    <a:srgbClr val="228FFF"/>
    <a:srgbClr val="5EF8FF"/>
    <a:srgbClr val="000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20" y="216"/>
      </p:cViewPr>
      <p:guideLst>
        <p:guide orient="horz" pos="2365"/>
        <p:guide orient="horz" pos="230"/>
        <p:guide orient="horz" pos="4118"/>
        <p:guide pos="7355"/>
        <p:guide orient="horz" pos="6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0" Type="http://schemas.openxmlformats.org/officeDocument/2006/relationships/tags" Target="tags/tag55.xml"/><Relationship Id="rId5" Type="http://schemas.openxmlformats.org/officeDocument/2006/relationships/notesMaster" Target="notesMasters/notesMaster1.xml"/><Relationship Id="rId49" Type="http://schemas.openxmlformats.org/officeDocument/2006/relationships/commentAuthors" Target="commentAuthors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handoutMaster" Target="handoutMasters/handoutMaster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7T08:11:48.188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2D6CA-8416-4DAA-9277-8FBA2E4BDE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FC764-4B2B-4C7A-B1D4-62F008D075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C764-4B2B-4C7A-B1D4-62F008D075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C764-4B2B-4C7A-B1D4-62F008D075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C764-4B2B-4C7A-B1D4-62F008D075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C764-4B2B-4C7A-B1D4-62F008D075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C764-4B2B-4C7A-B1D4-62F008D075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C764-4B2B-4C7A-B1D4-62F008D075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C764-4B2B-4C7A-B1D4-62F008D075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FC764-4B2B-4C7A-B1D4-62F008D075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FDD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4FDDFF"/>
                </a:solidFill>
              </a:defRPr>
            </a:lvl1pPr>
            <a:lvl2pPr>
              <a:defRPr>
                <a:solidFill>
                  <a:srgbClr val="4FDDFF"/>
                </a:solidFill>
              </a:defRPr>
            </a:lvl2pPr>
            <a:lvl3pPr>
              <a:defRPr>
                <a:solidFill>
                  <a:srgbClr val="4FDDFF"/>
                </a:solidFill>
              </a:defRPr>
            </a:lvl3pPr>
            <a:lvl4pPr>
              <a:defRPr>
                <a:solidFill>
                  <a:srgbClr val="4FDDFF"/>
                </a:solidFill>
              </a:defRPr>
            </a:lvl4pPr>
            <a:lvl5pPr>
              <a:defRPr>
                <a:solidFill>
                  <a:srgbClr val="4FDDFF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FDD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4FDDFF"/>
                </a:solidFill>
              </a:defRPr>
            </a:lvl1pPr>
            <a:lvl2pPr>
              <a:defRPr>
                <a:solidFill>
                  <a:srgbClr val="4FDDFF"/>
                </a:solidFill>
              </a:defRPr>
            </a:lvl2pPr>
            <a:lvl3pPr>
              <a:defRPr>
                <a:solidFill>
                  <a:srgbClr val="4FDDFF"/>
                </a:solidFill>
              </a:defRPr>
            </a:lvl3pPr>
            <a:lvl4pPr>
              <a:defRPr>
                <a:solidFill>
                  <a:srgbClr val="4FDDFF"/>
                </a:solidFill>
              </a:defRPr>
            </a:lvl4pPr>
            <a:lvl5pPr>
              <a:defRPr>
                <a:solidFill>
                  <a:srgbClr val="4FDDFF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FDD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4FDDFF"/>
                </a:solidFill>
              </a:defRPr>
            </a:lvl1pPr>
            <a:lvl2pPr>
              <a:defRPr>
                <a:solidFill>
                  <a:srgbClr val="4FDDFF"/>
                </a:solidFill>
              </a:defRPr>
            </a:lvl2pPr>
            <a:lvl3pPr>
              <a:defRPr>
                <a:solidFill>
                  <a:srgbClr val="4FDDFF"/>
                </a:solidFill>
              </a:defRPr>
            </a:lvl3pPr>
            <a:lvl4pPr>
              <a:defRPr>
                <a:solidFill>
                  <a:srgbClr val="4FDDFF"/>
                </a:solidFill>
              </a:defRPr>
            </a:lvl4pPr>
            <a:lvl5pPr>
              <a:defRPr>
                <a:solidFill>
                  <a:srgbClr val="4FDDFF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FDD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4FDDFF"/>
                </a:solidFill>
              </a:defRPr>
            </a:lvl1pPr>
            <a:lvl2pPr>
              <a:defRPr>
                <a:solidFill>
                  <a:srgbClr val="4FDDFF"/>
                </a:solidFill>
              </a:defRPr>
            </a:lvl2pPr>
            <a:lvl3pPr>
              <a:defRPr>
                <a:solidFill>
                  <a:srgbClr val="4FDDFF"/>
                </a:solidFill>
              </a:defRPr>
            </a:lvl3pPr>
            <a:lvl4pPr>
              <a:defRPr>
                <a:solidFill>
                  <a:srgbClr val="4FDDFF"/>
                </a:solidFill>
              </a:defRPr>
            </a:lvl4pPr>
            <a:lvl5pPr>
              <a:defRPr>
                <a:solidFill>
                  <a:srgbClr val="4FDDFF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54.xml"/><Relationship Id="rId24" Type="http://schemas.openxmlformats.org/officeDocument/2006/relationships/tags" Target="../tags/tag53.xml"/><Relationship Id="rId23" Type="http://schemas.openxmlformats.org/officeDocument/2006/relationships/tags" Target="../tags/tag52.xml"/><Relationship Id="rId22" Type="http://schemas.openxmlformats.org/officeDocument/2006/relationships/tags" Target="../tags/tag51.xml"/><Relationship Id="rId21" Type="http://schemas.openxmlformats.org/officeDocument/2006/relationships/tags" Target="../tags/tag50.xml"/><Relationship Id="rId20" Type="http://schemas.openxmlformats.org/officeDocument/2006/relationships/tags" Target="../tags/tag49.xml"/><Relationship Id="rId2" Type="http://schemas.openxmlformats.org/officeDocument/2006/relationships/tags" Target="../tags/tag31.xml"/><Relationship Id="rId19" Type="http://schemas.openxmlformats.org/officeDocument/2006/relationships/tags" Target="../tags/tag48.xml"/><Relationship Id="rId18" Type="http://schemas.openxmlformats.org/officeDocument/2006/relationships/tags" Target="../tags/tag47.xml"/><Relationship Id="rId17" Type="http://schemas.openxmlformats.org/officeDocument/2006/relationships/tags" Target="../tags/tag46.xml"/><Relationship Id="rId16" Type="http://schemas.openxmlformats.org/officeDocument/2006/relationships/tags" Target="../tags/tag45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hyperlink" Target="https://wccftech.com/nvidia-geforce-gtx-1060-final-specifications/" TargetMode="Externa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hyperlink" Target="http://v.youku.com/v_show/id_XNDQwOTQ2OTI=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5.png"/><Relationship Id="rId3" Type="http://schemas.openxmlformats.org/officeDocument/2006/relationships/hyperlink" Target="https://www.nvidia.com/en-us/geforce/products/10series/compare/" TargetMode="Externa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20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矩形 4"/>
          <p:cNvSpPr/>
          <p:nvPr/>
        </p:nvSpPr>
        <p:spPr>
          <a:xfrm>
            <a:off x="4679139" y="1539240"/>
            <a:ext cx="2833722" cy="3855720"/>
          </a:xfrm>
          <a:prstGeom prst="rect">
            <a:avLst/>
          </a:prstGeom>
          <a:ln w="76200">
            <a:gradFill>
              <a:gsLst>
                <a:gs pos="0">
                  <a:srgbClr val="5EF8FF"/>
                </a:gs>
                <a:gs pos="100000">
                  <a:srgbClr val="228FF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 useBgFill="1">
        <p:nvSpPr>
          <p:cNvPr id="16" name="矩形 15"/>
          <p:cNvSpPr/>
          <p:nvPr/>
        </p:nvSpPr>
        <p:spPr>
          <a:xfrm>
            <a:off x="3463677" y="3197785"/>
            <a:ext cx="5264645" cy="12599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243073" y="3197785"/>
            <a:ext cx="7705854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b="1" dirty="0">
                <a:gradFill flip="none" rotWithShape="1">
                  <a:gsLst>
                    <a:gs pos="0">
                      <a:srgbClr val="5EF8FF"/>
                    </a:gs>
                    <a:gs pos="100000">
                      <a:srgbClr val="228FFF"/>
                    </a:gs>
                  </a:gsLst>
                  <a:lin ang="2700000" scaled="1"/>
                  <a:tileRect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机器学习</a:t>
            </a:r>
            <a:r>
              <a:rPr lang="en-US" altLang="zh-CN" sz="3600" b="1" dirty="0">
                <a:gradFill flip="none" rotWithShape="1">
                  <a:gsLst>
                    <a:gs pos="0">
                      <a:srgbClr val="5EF8FF"/>
                    </a:gs>
                    <a:gs pos="100000">
                      <a:srgbClr val="228FFF"/>
                    </a:gs>
                  </a:gsLst>
                  <a:lin ang="2700000" scaled="1"/>
                  <a:tileRect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/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5EF8FF"/>
                    </a:gs>
                    <a:gs pos="100000">
                      <a:srgbClr val="228FFF"/>
                    </a:gs>
                  </a:gsLst>
                  <a:lin ang="2700000" scaled="1"/>
                  <a:tileRect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深度学习入门</a:t>
            </a:r>
            <a:endParaRPr lang="zh-CN" altLang="en-US" sz="3600" b="1" dirty="0">
              <a:gradFill flip="none" rotWithShape="1">
                <a:gsLst>
                  <a:gs pos="0">
                    <a:srgbClr val="5EF8FF"/>
                  </a:gs>
                  <a:gs pos="100000">
                    <a:srgbClr val="228FFF"/>
                  </a:gs>
                </a:gsLst>
                <a:lin ang="2700000" scaled="1"/>
                <a:tileRect/>
              </a:gradFill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4" name="Text Placeholder 24"/>
          <p:cNvSpPr txBox="1"/>
          <p:nvPr/>
        </p:nvSpPr>
        <p:spPr>
          <a:xfrm>
            <a:off x="3231655" y="4025894"/>
            <a:ext cx="5728690" cy="5610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200" dirty="0">
                <a:gradFill flip="none" rotWithShape="1">
                  <a:gsLst>
                    <a:gs pos="100000">
                      <a:srgbClr val="228FFF"/>
                    </a:gs>
                    <a:gs pos="46000">
                      <a:srgbClr val="5EF8FF"/>
                    </a:gs>
                  </a:gsLst>
                  <a:lin ang="2700000" scaled="1"/>
                  <a:tileRect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bisonliao 2020.12</a:t>
            </a:r>
            <a:endParaRPr lang="en-US" sz="1200" dirty="0">
              <a:gradFill flip="none" rotWithShape="1">
                <a:gsLst>
                  <a:gs pos="100000">
                    <a:srgbClr val="228FFF"/>
                  </a:gs>
                  <a:gs pos="46000">
                    <a:srgbClr val="5EF8FF"/>
                  </a:gs>
                </a:gsLst>
                <a:lin ang="2700000" scaled="1"/>
                <a:tileRect/>
              </a:gradFill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案例：预测两个特征的样本分类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691005"/>
            <a:ext cx="10515600" cy="4351338"/>
          </a:xfrm>
        </p:spPr>
        <p:txBody>
          <a:bodyPr/>
          <a:p>
            <a:pPr marL="0" indent="0">
              <a:buNone/>
            </a:pPr>
            <a:r>
              <a:rPr lang="zh-CN" altLang="en-US" sz="1600">
                <a:solidFill>
                  <a:schemeClr val="bg1"/>
                </a:solidFill>
              </a:rPr>
              <a:t>数据集合：https://scikit-learn.org/stable/modules/generated/sklearn.datasets.make_moons.html</a:t>
            </a:r>
            <a:endParaRPr lang="zh-CN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600">
                <a:solidFill>
                  <a:schemeClr val="bg1"/>
                </a:solidFill>
              </a:rPr>
              <a:t>代码：https://github.com/bisonliao/daydayup/tree/master/mxnet</a:t>
            </a:r>
            <a:r>
              <a:rPr lang="en-US" altLang="zh-CN" sz="1600">
                <a:solidFill>
                  <a:schemeClr val="bg1"/>
                </a:solidFill>
              </a:rPr>
              <a:t>/LogisticRegression.py</a:t>
            </a:r>
            <a:endParaRPr lang="en-US" altLang="zh-CN" sz="16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82520"/>
            <a:ext cx="5577840" cy="3954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055" y="2336800"/>
            <a:ext cx="5288280" cy="4000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19870" y="251841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本质上还是个线性分类器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4FDDFF"/>
                </a:solidFill>
              </a:rPr>
              <a:t>汇总一下套路</a:t>
            </a:r>
            <a:endParaRPr lang="zh-CN" altLang="en-US">
              <a:solidFill>
                <a:srgbClr val="4FDDFF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8724900" y="1433830"/>
            <a:ext cx="2628900" cy="620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4.</a:t>
            </a:r>
            <a:r>
              <a:rPr lang="zh-CN" altLang="en-US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梯度下降法训练</a:t>
            </a:r>
            <a:endParaRPr lang="zh-CN" altLang="en-US" b="1" spc="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6096000" y="2054225"/>
            <a:ext cx="2628900" cy="6203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3.</a:t>
            </a:r>
            <a:r>
              <a:rPr lang="zh-CN" altLang="en-US" b="1" spc="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准备数据集</a:t>
            </a:r>
            <a:endParaRPr lang="zh-CN" altLang="en-US" b="1" spc="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3467100" y="2674620"/>
            <a:ext cx="2628900" cy="6203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2.</a:t>
            </a:r>
            <a:r>
              <a:rPr lang="zh-CN" altLang="en-US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设计损失函数</a:t>
            </a:r>
            <a:endParaRPr lang="zh-CN" altLang="en-US" b="1" spc="2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838200" y="3295015"/>
            <a:ext cx="2628900" cy="620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1.</a:t>
            </a:r>
            <a:r>
              <a:rPr lang="zh-CN" altLang="en-US" b="1" spc="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建立假设</a:t>
            </a:r>
            <a:endParaRPr lang="zh-CN" altLang="en-US" b="1" spc="20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1003300" y="4076065"/>
            <a:ext cx="2298700" cy="177546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400" spc="15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明确数学模型和需要学习的参数</a:t>
            </a:r>
            <a:endParaRPr lang="zh-CN" altLang="en-US" sz="1400" spc="15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3632200" y="3447415"/>
            <a:ext cx="2298700" cy="177546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400" spc="15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用损失函数描述差距</a:t>
            </a:r>
            <a:endParaRPr lang="zh-CN" altLang="en-US" sz="1400" spc="15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400" spc="15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求解偏导作为梯度</a:t>
            </a:r>
            <a:endParaRPr lang="zh-CN" altLang="en-US" sz="1400" spc="15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6261100" y="2840990"/>
            <a:ext cx="2298700" cy="177546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400" spc="15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整理好</a:t>
            </a:r>
            <a:r>
              <a:rPr lang="zh-CN" altLang="en-US" sz="1400" spc="15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训练数据</a:t>
            </a:r>
            <a:endParaRPr lang="zh-CN" altLang="en-US" sz="1400" spc="15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400" spc="15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、和测试数据</a:t>
            </a:r>
            <a:endParaRPr lang="zh-CN" altLang="en-US" sz="1400" spc="15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8"/>
            </p:custDataLst>
          </p:nvPr>
        </p:nvSpPr>
        <p:spPr>
          <a:xfrm>
            <a:off x="8890000" y="2223770"/>
            <a:ext cx="2298700" cy="1775460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400" spc="15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训练模型，习得参数，验证准确率</a:t>
            </a:r>
            <a:endParaRPr lang="zh-CN" altLang="en-US" sz="1400" spc="15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如何衡量模型</a:t>
            </a:r>
            <a:endParaRPr lang="zh-CN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准确率</a:t>
            </a:r>
            <a:endParaRPr lang="zh-CN" altLang="en-US"/>
          </a:p>
          <a:p>
            <a:r>
              <a:rPr lang="zh-CN" altLang="en-US"/>
              <a:t>召回率</a:t>
            </a:r>
            <a:endParaRPr lang="zh-CN" altLang="en-US"/>
          </a:p>
          <a:p>
            <a:r>
              <a:rPr lang="en-US" altLang="zh-CN"/>
              <a:t>ROC</a:t>
            </a:r>
            <a:r>
              <a:rPr lang="zh-CN" altLang="en-US"/>
              <a:t>曲线下面积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6920" y="3360420"/>
            <a:ext cx="2727325" cy="3179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3369945"/>
            <a:ext cx="5084445" cy="31597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FDDFF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69" b="31534"/>
          <a:stretch>
            <a:fillRect/>
          </a:stretch>
        </p:blipFill>
        <p:spPr>
          <a:xfrm>
            <a:off x="0" y="2820853"/>
            <a:ext cx="12192000" cy="2077718"/>
          </a:xfrm>
          <a:custGeom>
            <a:avLst/>
            <a:gdLst>
              <a:gd name="connsiteX0" fmla="*/ 0 w 12192000"/>
              <a:gd name="connsiteY0" fmla="*/ 0 h 2077718"/>
              <a:gd name="connsiteX1" fmla="*/ 12192000 w 12192000"/>
              <a:gd name="connsiteY1" fmla="*/ 0 h 2077718"/>
              <a:gd name="connsiteX2" fmla="*/ 12192000 w 12192000"/>
              <a:gd name="connsiteY2" fmla="*/ 2077718 h 2077718"/>
              <a:gd name="connsiteX3" fmla="*/ 0 w 12192000"/>
              <a:gd name="connsiteY3" fmla="*/ 2077718 h 207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77718">
                <a:moveTo>
                  <a:pt x="0" y="0"/>
                </a:moveTo>
                <a:lnTo>
                  <a:pt x="12192000" y="0"/>
                </a:lnTo>
                <a:lnTo>
                  <a:pt x="12192000" y="2077718"/>
                </a:lnTo>
                <a:lnTo>
                  <a:pt x="0" y="2077718"/>
                </a:lnTo>
                <a:close/>
              </a:path>
            </a:pathLst>
          </a:custGeom>
        </p:spPr>
      </p:pic>
      <p:sp>
        <p:nvSpPr>
          <p:cNvPr id="9" name="任意多边形 8"/>
          <p:cNvSpPr/>
          <p:nvPr/>
        </p:nvSpPr>
        <p:spPr>
          <a:xfrm>
            <a:off x="5320393" y="2155373"/>
            <a:ext cx="1551215" cy="1583872"/>
          </a:xfrm>
          <a:custGeom>
            <a:avLst/>
            <a:gdLst>
              <a:gd name="connsiteX0" fmla="*/ 0 w 1551215"/>
              <a:gd name="connsiteY0" fmla="*/ 0 h 1583872"/>
              <a:gd name="connsiteX1" fmla="*/ 449036 w 1551215"/>
              <a:gd name="connsiteY1" fmla="*/ 0 h 1583872"/>
              <a:gd name="connsiteX2" fmla="*/ 449036 w 1551215"/>
              <a:gd name="connsiteY2" fmla="*/ 71936 h 1583872"/>
              <a:gd name="connsiteX3" fmla="*/ 73607 w 1551215"/>
              <a:gd name="connsiteY3" fmla="*/ 71936 h 1583872"/>
              <a:gd name="connsiteX4" fmla="*/ 73607 w 1551215"/>
              <a:gd name="connsiteY4" fmla="*/ 1511936 h 1583872"/>
              <a:gd name="connsiteX5" fmla="*/ 1477607 w 1551215"/>
              <a:gd name="connsiteY5" fmla="*/ 1511936 h 1583872"/>
              <a:gd name="connsiteX6" fmla="*/ 1477607 w 1551215"/>
              <a:gd name="connsiteY6" fmla="*/ 71936 h 1583872"/>
              <a:gd name="connsiteX7" fmla="*/ 1102179 w 1551215"/>
              <a:gd name="connsiteY7" fmla="*/ 71936 h 1583872"/>
              <a:gd name="connsiteX8" fmla="*/ 1102179 w 1551215"/>
              <a:gd name="connsiteY8" fmla="*/ 0 h 1583872"/>
              <a:gd name="connsiteX9" fmla="*/ 1551215 w 1551215"/>
              <a:gd name="connsiteY9" fmla="*/ 0 h 1583872"/>
              <a:gd name="connsiteX10" fmla="*/ 1551215 w 1551215"/>
              <a:gd name="connsiteY10" fmla="*/ 1583872 h 1583872"/>
              <a:gd name="connsiteX11" fmla="*/ 0 w 1551215"/>
              <a:gd name="connsiteY11" fmla="*/ 1583872 h 158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1215" h="1583872">
                <a:moveTo>
                  <a:pt x="0" y="0"/>
                </a:moveTo>
                <a:lnTo>
                  <a:pt x="449036" y="0"/>
                </a:lnTo>
                <a:lnTo>
                  <a:pt x="449036" y="71936"/>
                </a:lnTo>
                <a:lnTo>
                  <a:pt x="73607" y="71936"/>
                </a:lnTo>
                <a:lnTo>
                  <a:pt x="73607" y="1511936"/>
                </a:lnTo>
                <a:lnTo>
                  <a:pt x="1477607" y="1511936"/>
                </a:lnTo>
                <a:lnTo>
                  <a:pt x="1477607" y="71936"/>
                </a:lnTo>
                <a:lnTo>
                  <a:pt x="1102179" y="71936"/>
                </a:lnTo>
                <a:lnTo>
                  <a:pt x="1102179" y="0"/>
                </a:lnTo>
                <a:lnTo>
                  <a:pt x="1551215" y="0"/>
                </a:lnTo>
                <a:lnTo>
                  <a:pt x="1551215" y="1583872"/>
                </a:lnTo>
                <a:lnTo>
                  <a:pt x="0" y="1583872"/>
                </a:lnTo>
                <a:close/>
              </a:path>
            </a:pathLst>
          </a:custGeom>
          <a:solidFill>
            <a:srgbClr val="5EF8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0800000">
            <a:off x="5943600" y="3184072"/>
            <a:ext cx="304800" cy="277586"/>
          </a:xfrm>
          <a:prstGeom prst="triangle">
            <a:avLst/>
          </a:prstGeom>
          <a:gradFill>
            <a:gsLst>
              <a:gs pos="0">
                <a:srgbClr val="5EF8FF"/>
              </a:gs>
              <a:gs pos="100000">
                <a:srgbClr val="228F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79844" y="1620524"/>
            <a:ext cx="65361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EF8FF"/>
                    </a:gs>
                    <a:gs pos="100000">
                      <a:srgbClr val="228FFF"/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Arial" panose="020B0604020202020204" pitchFamily="34" charset="0"/>
                <a:ea typeface="方正宋刻本秀楷_GBK" panose="02000000000000000000" charset="-122"/>
                <a:cs typeface="Arial" panose="020B0604020202020204" pitchFamily="34" charset="0"/>
                <a:sym typeface="方正宋刻本秀楷_GBK" panose="02000000000000000000" charset="-122"/>
              </a:rPr>
              <a:t>3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EF8FF"/>
                  </a:gs>
                  <a:gs pos="100000">
                    <a:srgbClr val="228FFF"/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Arial" panose="020B0604020202020204" pitchFamily="34" charset="0"/>
              <a:ea typeface="方正宋刻本秀楷_GBK" panose="02000000000000000000" charset="-122"/>
              <a:cs typeface="Arial" panose="020B0604020202020204" pitchFamily="34" charset="0"/>
              <a:sym typeface="方正宋刻本秀楷_GBK" panose="020000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47161" y="3953254"/>
            <a:ext cx="4297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zh-CN" sz="3600" dirty="0">
                <a:gradFill>
                  <a:gsLst>
                    <a:gs pos="100000">
                      <a:srgbClr val="228FFF"/>
                    </a:gs>
                    <a:gs pos="0">
                      <a:srgbClr val="5EF8FF"/>
                    </a:gs>
                  </a:gsLst>
                  <a:lin ang="2700000" scaled="1"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机器学习：其他算法</a:t>
            </a:r>
            <a:endParaRPr lang="zh-CN" altLang="zh-CN" sz="3600" dirty="0"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三个概念的关系</a:t>
            </a:r>
            <a:endParaRPr lang="zh-CN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0" y="2110105"/>
            <a:ext cx="8565515" cy="39687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传统的机器学习方法分类</a:t>
            </a:r>
            <a:endParaRPr lang="zh-CN" altLang="en-US"/>
          </a:p>
        </p:txBody>
      </p:sp>
      <p:pic>
        <p:nvPicPr>
          <p:cNvPr id="5" name="图片 4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550285"/>
            <a:ext cx="5993765" cy="3141980"/>
          </a:xfrm>
          <a:prstGeom prst="rect">
            <a:avLst/>
          </a:prstGeom>
        </p:spPr>
      </p:pic>
      <p:cxnSp>
        <p:nvCxnSpPr>
          <p:cNvPr id="42" name="直接连接符 41"/>
          <p:cNvCxnSpPr/>
          <p:nvPr>
            <p:custDataLst>
              <p:tags r:id="rId2"/>
            </p:custDataLst>
          </p:nvPr>
        </p:nvCxnSpPr>
        <p:spPr>
          <a:xfrm>
            <a:off x="6522981" y="3299764"/>
            <a:ext cx="314401" cy="0"/>
          </a:xfrm>
          <a:prstGeom prst="line">
            <a:avLst/>
          </a:prstGeom>
          <a:ln>
            <a:solidFill>
              <a:srgbClr val="000000">
                <a:lumMod val="20000"/>
                <a:lumOff val="80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0" name="椭圆 9"/>
          <p:cNvSpPr/>
          <p:nvPr>
            <p:custDataLst>
              <p:tags r:id="rId3"/>
            </p:custDataLst>
          </p:nvPr>
        </p:nvSpPr>
        <p:spPr>
          <a:xfrm>
            <a:off x="5100882" y="2631213"/>
            <a:ext cx="1388960" cy="1388960"/>
          </a:xfrm>
          <a:prstGeom prst="ellipse">
            <a:avLst/>
          </a:prstGeom>
          <a:solidFill>
            <a:sysClr val="window" lastClr="FFFFFF"/>
          </a:solidFill>
          <a:ln w="57150">
            <a:solidFill>
              <a:srgbClr val="1F74AD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tIns="0" bIns="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4911960" y="3083043"/>
            <a:ext cx="1734523" cy="49606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 fontAlgn="auto">
              <a:lnSpc>
                <a:spcPct val="120000"/>
              </a:lnSpc>
            </a:pPr>
            <a:r>
              <a:rPr lang="zh-CN" altLang="en-US" b="1" spc="300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机器学习</a:t>
            </a:r>
            <a:endParaRPr lang="zh-CN" altLang="en-US" b="1" spc="30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4" name="直接连接符 63"/>
          <p:cNvCxnSpPr/>
          <p:nvPr>
            <p:custDataLst>
              <p:tags r:id="rId5"/>
            </p:custDataLst>
          </p:nvPr>
        </p:nvCxnSpPr>
        <p:spPr>
          <a:xfrm>
            <a:off x="6837382" y="5002641"/>
            <a:ext cx="702568" cy="0"/>
          </a:xfrm>
          <a:prstGeom prst="line">
            <a:avLst/>
          </a:prstGeom>
          <a:ln>
            <a:solidFill>
              <a:srgbClr val="000000">
                <a:lumMod val="20000"/>
                <a:lumOff val="80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63" name="直接连接符 62"/>
          <p:cNvCxnSpPr/>
          <p:nvPr>
            <p:custDataLst>
              <p:tags r:id="rId6"/>
            </p:custDataLst>
          </p:nvPr>
        </p:nvCxnSpPr>
        <p:spPr>
          <a:xfrm>
            <a:off x="6837382" y="3950102"/>
            <a:ext cx="702568" cy="0"/>
          </a:xfrm>
          <a:prstGeom prst="line">
            <a:avLst/>
          </a:prstGeom>
          <a:ln>
            <a:solidFill>
              <a:srgbClr val="000000">
                <a:lumMod val="20000"/>
                <a:lumOff val="80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62" name="直接连接符 61"/>
          <p:cNvCxnSpPr/>
          <p:nvPr>
            <p:custDataLst>
              <p:tags r:id="rId7"/>
            </p:custDataLst>
          </p:nvPr>
        </p:nvCxnSpPr>
        <p:spPr>
          <a:xfrm>
            <a:off x="6837557" y="2881078"/>
            <a:ext cx="702568" cy="0"/>
          </a:xfrm>
          <a:prstGeom prst="line">
            <a:avLst/>
          </a:prstGeom>
          <a:ln>
            <a:solidFill>
              <a:srgbClr val="000000">
                <a:lumMod val="20000"/>
                <a:lumOff val="80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61" name="直接连接符 60"/>
          <p:cNvCxnSpPr/>
          <p:nvPr>
            <p:custDataLst>
              <p:tags r:id="rId8"/>
            </p:custDataLst>
          </p:nvPr>
        </p:nvCxnSpPr>
        <p:spPr>
          <a:xfrm>
            <a:off x="6837557" y="1820941"/>
            <a:ext cx="702568" cy="0"/>
          </a:xfrm>
          <a:prstGeom prst="line">
            <a:avLst/>
          </a:prstGeom>
          <a:ln>
            <a:solidFill>
              <a:srgbClr val="000000">
                <a:lumMod val="20000"/>
                <a:lumOff val="80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8" name="椭圆 17"/>
          <p:cNvSpPr/>
          <p:nvPr>
            <p:custDataLst>
              <p:tags r:id="rId9"/>
            </p:custDataLst>
          </p:nvPr>
        </p:nvSpPr>
        <p:spPr>
          <a:xfrm>
            <a:off x="7248816" y="1586997"/>
            <a:ext cx="497156" cy="497156"/>
          </a:xfrm>
          <a:prstGeom prst="ellipse">
            <a:avLst/>
          </a:prstGeom>
          <a:solidFill>
            <a:srgbClr val="1F74AD"/>
          </a:solidFill>
          <a:ln w="38100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任意多边形 18"/>
          <p:cNvSpPr/>
          <p:nvPr>
            <p:custDataLst>
              <p:tags r:id="rId10"/>
            </p:custDataLst>
          </p:nvPr>
        </p:nvSpPr>
        <p:spPr bwMode="auto">
          <a:xfrm>
            <a:off x="7351527" y="1695078"/>
            <a:ext cx="291735" cy="280993"/>
          </a:xfrm>
          <a:custGeom>
            <a:avLst/>
            <a:gdLst>
              <a:gd name="connsiteX0" fmla="*/ 297615 w 597921"/>
              <a:gd name="connsiteY0" fmla="*/ 96957 h 598324"/>
              <a:gd name="connsiteX1" fmla="*/ 323434 w 597921"/>
              <a:gd name="connsiteY1" fmla="*/ 122740 h 598324"/>
              <a:gd name="connsiteX2" fmla="*/ 323434 w 597921"/>
              <a:gd name="connsiteY2" fmla="*/ 289852 h 598324"/>
              <a:gd name="connsiteX3" fmla="*/ 462572 w 597921"/>
              <a:gd name="connsiteY3" fmla="*/ 289852 h 598324"/>
              <a:gd name="connsiteX4" fmla="*/ 487913 w 597921"/>
              <a:gd name="connsiteY4" fmla="*/ 315157 h 598324"/>
              <a:gd name="connsiteX5" fmla="*/ 462572 w 597921"/>
              <a:gd name="connsiteY5" fmla="*/ 340463 h 598324"/>
              <a:gd name="connsiteX6" fmla="*/ 297615 w 597921"/>
              <a:gd name="connsiteY6" fmla="*/ 340463 h 598324"/>
              <a:gd name="connsiteX7" fmla="*/ 272274 w 597921"/>
              <a:gd name="connsiteY7" fmla="*/ 315157 h 598324"/>
              <a:gd name="connsiteX8" fmla="*/ 272274 w 597921"/>
              <a:gd name="connsiteY8" fmla="*/ 122740 h 598324"/>
              <a:gd name="connsiteX9" fmla="*/ 297615 w 597921"/>
              <a:gd name="connsiteY9" fmla="*/ 96957 h 598324"/>
              <a:gd name="connsiteX10" fmla="*/ 298127 w 597921"/>
              <a:gd name="connsiteY10" fmla="*/ 0 h 598324"/>
              <a:gd name="connsiteX11" fmla="*/ 597921 w 597921"/>
              <a:gd name="connsiteY11" fmla="*/ 299401 h 598324"/>
              <a:gd name="connsiteX12" fmla="*/ 298127 w 597921"/>
              <a:gd name="connsiteY12" fmla="*/ 598324 h 598324"/>
              <a:gd name="connsiteX13" fmla="*/ 35150 w 597921"/>
              <a:gd name="connsiteY13" fmla="*/ 442177 h 598324"/>
              <a:gd name="connsiteX14" fmla="*/ 34194 w 597921"/>
              <a:gd name="connsiteY14" fmla="*/ 432149 h 598324"/>
              <a:gd name="connsiteX15" fmla="*/ 40410 w 597921"/>
              <a:gd name="connsiteY15" fmla="*/ 424509 h 598324"/>
              <a:gd name="connsiteX16" fmla="*/ 74836 w 597921"/>
              <a:gd name="connsiteY16" fmla="*/ 407796 h 598324"/>
              <a:gd name="connsiteX17" fmla="*/ 91571 w 597921"/>
              <a:gd name="connsiteY17" fmla="*/ 413049 h 598324"/>
              <a:gd name="connsiteX18" fmla="*/ 298127 w 597921"/>
              <a:gd name="connsiteY18" fmla="*/ 534815 h 598324"/>
              <a:gd name="connsiteX19" fmla="*/ 534328 w 597921"/>
              <a:gd name="connsiteY19" fmla="*/ 299401 h 598324"/>
              <a:gd name="connsiteX20" fmla="*/ 298127 w 597921"/>
              <a:gd name="connsiteY20" fmla="*/ 63509 h 598324"/>
              <a:gd name="connsiteX21" fmla="*/ 145123 w 597921"/>
              <a:gd name="connsiteY21" fmla="*/ 120333 h 598324"/>
              <a:gd name="connsiteX22" fmla="*/ 200587 w 597921"/>
              <a:gd name="connsiteY22" fmla="*/ 142299 h 598324"/>
              <a:gd name="connsiteX23" fmla="*/ 208237 w 597921"/>
              <a:gd name="connsiteY23" fmla="*/ 152327 h 598324"/>
              <a:gd name="connsiteX24" fmla="*/ 203456 w 597921"/>
              <a:gd name="connsiteY24" fmla="*/ 164265 h 598324"/>
              <a:gd name="connsiteX25" fmla="*/ 48060 w 597921"/>
              <a:gd name="connsiteY25" fmla="*/ 285553 h 598324"/>
              <a:gd name="connsiteX26" fmla="*/ 35150 w 597921"/>
              <a:gd name="connsiteY26" fmla="*/ 287463 h 598324"/>
              <a:gd name="connsiteX27" fmla="*/ 27500 w 597921"/>
              <a:gd name="connsiteY27" fmla="*/ 277435 h 598324"/>
              <a:gd name="connsiteX28" fmla="*/ 246 w 597921"/>
              <a:gd name="connsiteY28" fmla="*/ 82132 h 598324"/>
              <a:gd name="connsiteX29" fmla="*/ 4550 w 597921"/>
              <a:gd name="connsiteY29" fmla="*/ 70194 h 598324"/>
              <a:gd name="connsiteX30" fmla="*/ 17459 w 597921"/>
              <a:gd name="connsiteY30" fmla="*/ 68762 h 598324"/>
              <a:gd name="connsiteX31" fmla="*/ 80574 w 597921"/>
              <a:gd name="connsiteY31" fmla="*/ 94070 h 598324"/>
              <a:gd name="connsiteX32" fmla="*/ 298127 w 597921"/>
              <a:gd name="connsiteY32" fmla="*/ 0 h 59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97921" h="598324">
                <a:moveTo>
                  <a:pt x="297615" y="96957"/>
                </a:moveTo>
                <a:cubicBezTo>
                  <a:pt x="311959" y="96957"/>
                  <a:pt x="323434" y="108416"/>
                  <a:pt x="323434" y="122740"/>
                </a:cubicBezTo>
                <a:lnTo>
                  <a:pt x="323434" y="289852"/>
                </a:lnTo>
                <a:lnTo>
                  <a:pt x="462572" y="289852"/>
                </a:lnTo>
                <a:cubicBezTo>
                  <a:pt x="476438" y="289852"/>
                  <a:pt x="487913" y="301311"/>
                  <a:pt x="487913" y="315157"/>
                </a:cubicBezTo>
                <a:cubicBezTo>
                  <a:pt x="487913" y="329004"/>
                  <a:pt x="476438" y="340463"/>
                  <a:pt x="462572" y="340463"/>
                </a:cubicBezTo>
                <a:lnTo>
                  <a:pt x="297615" y="340463"/>
                </a:lnTo>
                <a:cubicBezTo>
                  <a:pt x="283749" y="340463"/>
                  <a:pt x="272274" y="329004"/>
                  <a:pt x="272274" y="315157"/>
                </a:cubicBezTo>
                <a:lnTo>
                  <a:pt x="272274" y="122740"/>
                </a:lnTo>
                <a:cubicBezTo>
                  <a:pt x="272274" y="108416"/>
                  <a:pt x="283749" y="96957"/>
                  <a:pt x="297615" y="96957"/>
                </a:cubicBezTo>
                <a:close/>
                <a:moveTo>
                  <a:pt x="298127" y="0"/>
                </a:moveTo>
                <a:cubicBezTo>
                  <a:pt x="463564" y="0"/>
                  <a:pt x="597921" y="134181"/>
                  <a:pt x="597921" y="299401"/>
                </a:cubicBezTo>
                <a:cubicBezTo>
                  <a:pt x="597921" y="464143"/>
                  <a:pt x="463564" y="598324"/>
                  <a:pt x="298127" y="598324"/>
                </a:cubicBezTo>
                <a:cubicBezTo>
                  <a:pt x="188155" y="598324"/>
                  <a:pt x="87268" y="538635"/>
                  <a:pt x="35150" y="442177"/>
                </a:cubicBezTo>
                <a:cubicBezTo>
                  <a:pt x="33238" y="438835"/>
                  <a:pt x="32760" y="435492"/>
                  <a:pt x="34194" y="432149"/>
                </a:cubicBezTo>
                <a:cubicBezTo>
                  <a:pt x="35150" y="428807"/>
                  <a:pt x="37541" y="425942"/>
                  <a:pt x="40410" y="424509"/>
                </a:cubicBezTo>
                <a:lnTo>
                  <a:pt x="74836" y="407796"/>
                </a:lnTo>
                <a:cubicBezTo>
                  <a:pt x="81052" y="404931"/>
                  <a:pt x="88702" y="407319"/>
                  <a:pt x="91571" y="413049"/>
                </a:cubicBezTo>
                <a:cubicBezTo>
                  <a:pt x="133169" y="488018"/>
                  <a:pt x="212540" y="534815"/>
                  <a:pt x="298127" y="534815"/>
                </a:cubicBezTo>
                <a:cubicBezTo>
                  <a:pt x="428181" y="534815"/>
                  <a:pt x="534328" y="429284"/>
                  <a:pt x="534328" y="299401"/>
                </a:cubicBezTo>
                <a:cubicBezTo>
                  <a:pt x="534328" y="169517"/>
                  <a:pt x="428181" y="63509"/>
                  <a:pt x="298127" y="63509"/>
                </a:cubicBezTo>
                <a:cubicBezTo>
                  <a:pt x="242185" y="63509"/>
                  <a:pt x="187677" y="83565"/>
                  <a:pt x="145123" y="120333"/>
                </a:cubicBezTo>
                <a:lnTo>
                  <a:pt x="200587" y="142299"/>
                </a:lnTo>
                <a:cubicBezTo>
                  <a:pt x="204890" y="144209"/>
                  <a:pt x="207759" y="148029"/>
                  <a:pt x="208237" y="152327"/>
                </a:cubicBezTo>
                <a:cubicBezTo>
                  <a:pt x="208715" y="157102"/>
                  <a:pt x="207281" y="161399"/>
                  <a:pt x="203456" y="164265"/>
                </a:cubicBezTo>
                <a:lnTo>
                  <a:pt x="48060" y="285553"/>
                </a:lnTo>
                <a:cubicBezTo>
                  <a:pt x="44235" y="288418"/>
                  <a:pt x="39454" y="289373"/>
                  <a:pt x="35150" y="287463"/>
                </a:cubicBezTo>
                <a:cubicBezTo>
                  <a:pt x="31325" y="285553"/>
                  <a:pt x="27978" y="281733"/>
                  <a:pt x="27500" y="277435"/>
                </a:cubicBezTo>
                <a:lnTo>
                  <a:pt x="246" y="82132"/>
                </a:lnTo>
                <a:cubicBezTo>
                  <a:pt x="-710" y="77835"/>
                  <a:pt x="1203" y="73060"/>
                  <a:pt x="4550" y="70194"/>
                </a:cubicBezTo>
                <a:cubicBezTo>
                  <a:pt x="8375" y="67807"/>
                  <a:pt x="13156" y="66852"/>
                  <a:pt x="17459" y="68762"/>
                </a:cubicBezTo>
                <a:lnTo>
                  <a:pt x="80574" y="94070"/>
                </a:lnTo>
                <a:cubicBezTo>
                  <a:pt x="137472" y="33426"/>
                  <a:pt x="214931" y="0"/>
                  <a:pt x="298127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椭圆 15"/>
          <p:cNvSpPr/>
          <p:nvPr>
            <p:custDataLst>
              <p:tags r:id="rId11"/>
            </p:custDataLst>
          </p:nvPr>
        </p:nvSpPr>
        <p:spPr>
          <a:xfrm>
            <a:off x="7248816" y="4731661"/>
            <a:ext cx="497156" cy="497156"/>
          </a:xfrm>
          <a:prstGeom prst="ellipse">
            <a:avLst/>
          </a:prstGeom>
          <a:solidFill>
            <a:srgbClr val="69A35B"/>
          </a:solidFill>
          <a:ln w="38100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8048625" y="1764030"/>
            <a:ext cx="3228975" cy="669925"/>
          </a:xfrm>
          <a:prstGeom prst="rect">
            <a:avLst/>
          </a:prstGeom>
          <a:noFill/>
        </p:spPr>
        <p:txBody>
          <a:bodyPr wrap="square" lIns="90000" tIns="46800" rIns="90000" bIns="46800" anchor="t">
            <a:normAutofit/>
          </a:bodyPr>
          <a:lstStyle/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sz="1400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LR</a:t>
            </a:r>
            <a:r>
              <a:rPr lang="zh-CN" altLang="en-US" sz="1400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、朴素贝叶斯、决策树、</a:t>
            </a:r>
            <a:r>
              <a:rPr lang="en-US" altLang="zh-CN" sz="1400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SVM</a:t>
            </a:r>
            <a:endParaRPr lang="en-US" altLang="zh-CN" sz="1400" spc="15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1400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神经网络</a:t>
            </a:r>
            <a:endParaRPr lang="zh-CN" altLang="en-US" sz="1400" spc="15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3"/>
            </p:custDataLst>
          </p:nvPr>
        </p:nvSpPr>
        <p:spPr>
          <a:xfrm>
            <a:off x="8048593" y="1295118"/>
            <a:ext cx="2836452" cy="434822"/>
          </a:xfrm>
          <a:prstGeom prst="rect">
            <a:avLst/>
          </a:prstGeom>
          <a:noFill/>
        </p:spPr>
        <p:txBody>
          <a:bodyPr wrap="square" lIns="90000" tIns="46800" rIns="90000" bIns="0" anchor="b">
            <a:noAutofit/>
          </a:bodyPr>
          <a:lstStyle>
            <a:defPPr>
              <a:defRPr lang="zh-CN"/>
            </a:defPPr>
            <a:lvl1pPr lvl="0" defTabSz="913765">
              <a:lnSpc>
                <a:spcPct val="140000"/>
              </a:lnSpc>
              <a:spcBef>
                <a:spcPct val="0"/>
              </a:spcBef>
              <a:defRPr sz="1600" b="1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 fontAlgn="auto">
              <a:lnSpc>
                <a:spcPct val="120000"/>
              </a:lnSpc>
            </a:pPr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分类</a:t>
            </a:r>
            <a:endParaRPr lang="zh-CN" altLang="en-US" sz="20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14"/>
            </p:custDataLst>
          </p:nvPr>
        </p:nvSpPr>
        <p:spPr>
          <a:xfrm>
            <a:off x="8048755" y="4921458"/>
            <a:ext cx="2838136" cy="434811"/>
          </a:xfrm>
          <a:prstGeom prst="rect">
            <a:avLst/>
          </a:prstGeom>
          <a:noFill/>
        </p:spPr>
        <p:txBody>
          <a:bodyPr wrap="square" lIns="90000" tIns="46800" rIns="90000" bIns="46800" anchor="t">
            <a:normAutofit/>
          </a:bodyPr>
          <a:lstStyle/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1400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Apriori</a:t>
            </a:r>
            <a:endParaRPr lang="zh-CN" altLang="en-US" sz="1400" spc="15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15"/>
            </p:custDataLst>
          </p:nvPr>
        </p:nvSpPr>
        <p:spPr>
          <a:xfrm>
            <a:off x="8048593" y="4453099"/>
            <a:ext cx="2836452" cy="434822"/>
          </a:xfrm>
          <a:prstGeom prst="rect">
            <a:avLst/>
          </a:prstGeom>
          <a:noFill/>
        </p:spPr>
        <p:txBody>
          <a:bodyPr wrap="square" lIns="90000" tIns="46800" rIns="90000" bIns="0" anchor="b">
            <a:noAutofit/>
          </a:bodyPr>
          <a:lstStyle>
            <a:defPPr>
              <a:defRPr lang="zh-CN"/>
            </a:defPPr>
            <a:lvl1pPr lvl="0" defTabSz="913765">
              <a:lnSpc>
                <a:spcPct val="140000"/>
              </a:lnSpc>
              <a:spcBef>
                <a:spcPct val="0"/>
              </a:spcBef>
              <a:defRPr sz="1600" b="1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 fontAlgn="auto">
              <a:lnSpc>
                <a:spcPct val="120000"/>
              </a:lnSpc>
            </a:pPr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关联（啤酒与尿布</a:t>
            </a:r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0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椭圆 40"/>
          <p:cNvSpPr/>
          <p:nvPr>
            <p:custDataLst>
              <p:tags r:id="rId16"/>
            </p:custDataLst>
          </p:nvPr>
        </p:nvSpPr>
        <p:spPr>
          <a:xfrm>
            <a:off x="7263592" y="2635219"/>
            <a:ext cx="497156" cy="497156"/>
          </a:xfrm>
          <a:prstGeom prst="ellipse">
            <a:avLst/>
          </a:prstGeom>
          <a:solidFill>
            <a:srgbClr val="3498DB"/>
          </a:solidFill>
          <a:ln w="38100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任意多边形 16"/>
          <p:cNvSpPr/>
          <p:nvPr>
            <p:custDataLst>
              <p:tags r:id="rId17"/>
            </p:custDataLst>
          </p:nvPr>
        </p:nvSpPr>
        <p:spPr bwMode="auto">
          <a:xfrm>
            <a:off x="7367876" y="2748515"/>
            <a:ext cx="291735" cy="280993"/>
          </a:xfrm>
          <a:custGeom>
            <a:avLst/>
            <a:gdLst>
              <a:gd name="T0" fmla="*/ 4096 w 6827"/>
              <a:gd name="T1" fmla="*/ 4551 h 6827"/>
              <a:gd name="T2" fmla="*/ 6258 w 6827"/>
              <a:gd name="T3" fmla="*/ 4096 h 6827"/>
              <a:gd name="T4" fmla="*/ 2348 w 6827"/>
              <a:gd name="T5" fmla="*/ 4911 h 6827"/>
              <a:gd name="T6" fmla="*/ 569 w 6827"/>
              <a:gd name="T7" fmla="*/ 4551 h 6827"/>
              <a:gd name="T8" fmla="*/ 569 w 6827"/>
              <a:gd name="T9" fmla="*/ 3982 h 6827"/>
              <a:gd name="T10" fmla="*/ 1707 w 6827"/>
              <a:gd name="T11" fmla="*/ 2503 h 6827"/>
              <a:gd name="T12" fmla="*/ 3868 w 6827"/>
              <a:gd name="T13" fmla="*/ 2731 h 6827"/>
              <a:gd name="T14" fmla="*/ 5827 w 6827"/>
              <a:gd name="T15" fmla="*/ 2004 h 6827"/>
              <a:gd name="T16" fmla="*/ 6258 w 6827"/>
              <a:gd name="T17" fmla="*/ 1820 h 6827"/>
              <a:gd name="T18" fmla="*/ 4779 w 6827"/>
              <a:gd name="T19" fmla="*/ 0 h 6827"/>
              <a:gd name="T20" fmla="*/ 2854 w 6827"/>
              <a:gd name="T21" fmla="*/ 2381 h 6827"/>
              <a:gd name="T22" fmla="*/ 1239 w 6827"/>
              <a:gd name="T23" fmla="*/ 2257 h 6827"/>
              <a:gd name="T24" fmla="*/ 569 w 6827"/>
              <a:gd name="T25" fmla="*/ 2844 h 6827"/>
              <a:gd name="T26" fmla="*/ 569 w 6827"/>
              <a:gd name="T27" fmla="*/ 2276 h 6827"/>
              <a:gd name="T28" fmla="*/ 569 w 6827"/>
              <a:gd name="T29" fmla="*/ 1707 h 6827"/>
              <a:gd name="T30" fmla="*/ 569 w 6827"/>
              <a:gd name="T31" fmla="*/ 1138 h 6827"/>
              <a:gd name="T32" fmla="*/ 569 w 6827"/>
              <a:gd name="T33" fmla="*/ 569 h 6827"/>
              <a:gd name="T34" fmla="*/ 341 w 6827"/>
              <a:gd name="T35" fmla="*/ 0 h 6827"/>
              <a:gd name="T36" fmla="*/ 114 w 6827"/>
              <a:gd name="T37" fmla="*/ 569 h 6827"/>
              <a:gd name="T38" fmla="*/ 114 w 6827"/>
              <a:gd name="T39" fmla="*/ 1138 h 6827"/>
              <a:gd name="T40" fmla="*/ 114 w 6827"/>
              <a:gd name="T41" fmla="*/ 1707 h 6827"/>
              <a:gd name="T42" fmla="*/ 114 w 6827"/>
              <a:gd name="T43" fmla="*/ 2276 h 6827"/>
              <a:gd name="T44" fmla="*/ 114 w 6827"/>
              <a:gd name="T45" fmla="*/ 2844 h 6827"/>
              <a:gd name="T46" fmla="*/ 114 w 6827"/>
              <a:gd name="T47" fmla="*/ 3413 h 6827"/>
              <a:gd name="T48" fmla="*/ 114 w 6827"/>
              <a:gd name="T49" fmla="*/ 3982 h 6827"/>
              <a:gd name="T50" fmla="*/ 114 w 6827"/>
              <a:gd name="T51" fmla="*/ 4551 h 6827"/>
              <a:gd name="T52" fmla="*/ 114 w 6827"/>
              <a:gd name="T53" fmla="*/ 5120 h 6827"/>
              <a:gd name="T54" fmla="*/ 114 w 6827"/>
              <a:gd name="T55" fmla="*/ 5689 h 6827"/>
              <a:gd name="T56" fmla="*/ 114 w 6827"/>
              <a:gd name="T57" fmla="*/ 6258 h 6827"/>
              <a:gd name="T58" fmla="*/ 683 w 6827"/>
              <a:gd name="T59" fmla="*/ 6713 h 6827"/>
              <a:gd name="T60" fmla="*/ 1252 w 6827"/>
              <a:gd name="T61" fmla="*/ 6713 h 6827"/>
              <a:gd name="T62" fmla="*/ 1820 w 6827"/>
              <a:gd name="T63" fmla="*/ 6713 h 6827"/>
              <a:gd name="T64" fmla="*/ 2389 w 6827"/>
              <a:gd name="T65" fmla="*/ 6713 h 6827"/>
              <a:gd name="T66" fmla="*/ 2958 w 6827"/>
              <a:gd name="T67" fmla="*/ 6713 h 6827"/>
              <a:gd name="T68" fmla="*/ 3527 w 6827"/>
              <a:gd name="T69" fmla="*/ 6713 h 6827"/>
              <a:gd name="T70" fmla="*/ 4096 w 6827"/>
              <a:gd name="T71" fmla="*/ 6713 h 6827"/>
              <a:gd name="T72" fmla="*/ 4665 w 6827"/>
              <a:gd name="T73" fmla="*/ 6713 h 6827"/>
              <a:gd name="T74" fmla="*/ 5234 w 6827"/>
              <a:gd name="T75" fmla="*/ 6713 h 6827"/>
              <a:gd name="T76" fmla="*/ 5803 w 6827"/>
              <a:gd name="T77" fmla="*/ 6713 h 6827"/>
              <a:gd name="T78" fmla="*/ 6371 w 6827"/>
              <a:gd name="T79" fmla="*/ 6713 h 6827"/>
              <a:gd name="T80" fmla="*/ 6827 w 6827"/>
              <a:gd name="T81" fmla="*/ 6485 h 6827"/>
              <a:gd name="T82" fmla="*/ 6371 w 6827"/>
              <a:gd name="T83" fmla="*/ 6258 h 6827"/>
              <a:gd name="T84" fmla="*/ 5803 w 6827"/>
              <a:gd name="T85" fmla="*/ 6258 h 6827"/>
              <a:gd name="T86" fmla="*/ 5234 w 6827"/>
              <a:gd name="T87" fmla="*/ 6258 h 6827"/>
              <a:gd name="T88" fmla="*/ 4665 w 6827"/>
              <a:gd name="T89" fmla="*/ 6258 h 6827"/>
              <a:gd name="T90" fmla="*/ 4096 w 6827"/>
              <a:gd name="T91" fmla="*/ 6258 h 6827"/>
              <a:gd name="T92" fmla="*/ 3527 w 6827"/>
              <a:gd name="T93" fmla="*/ 6258 h 6827"/>
              <a:gd name="T94" fmla="*/ 2958 w 6827"/>
              <a:gd name="T95" fmla="*/ 6258 h 6827"/>
              <a:gd name="T96" fmla="*/ 2389 w 6827"/>
              <a:gd name="T97" fmla="*/ 6258 h 6827"/>
              <a:gd name="T98" fmla="*/ 1820 w 6827"/>
              <a:gd name="T99" fmla="*/ 6258 h 6827"/>
              <a:gd name="T100" fmla="*/ 1252 w 6827"/>
              <a:gd name="T101" fmla="*/ 6258 h 6827"/>
              <a:gd name="T102" fmla="*/ 683 w 6827"/>
              <a:gd name="T103" fmla="*/ 6258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827" h="6827">
                <a:moveTo>
                  <a:pt x="1263" y="5234"/>
                </a:moveTo>
                <a:cubicBezTo>
                  <a:pt x="1316" y="5493"/>
                  <a:pt x="1546" y="5689"/>
                  <a:pt x="1820" y="5689"/>
                </a:cubicBezTo>
                <a:cubicBezTo>
                  <a:pt x="2114" y="5689"/>
                  <a:pt x="2354" y="5464"/>
                  <a:pt x="2383" y="5178"/>
                </a:cubicBezTo>
                <a:lnTo>
                  <a:pt x="3568" y="4191"/>
                </a:lnTo>
                <a:cubicBezTo>
                  <a:pt x="3652" y="4401"/>
                  <a:pt x="3856" y="4551"/>
                  <a:pt x="4096" y="4551"/>
                </a:cubicBezTo>
                <a:cubicBezTo>
                  <a:pt x="4348" y="4551"/>
                  <a:pt x="4560" y="4385"/>
                  <a:pt x="4635" y="4157"/>
                </a:cubicBezTo>
                <a:lnTo>
                  <a:pt x="5696" y="4736"/>
                </a:lnTo>
                <a:cubicBezTo>
                  <a:pt x="5732" y="5016"/>
                  <a:pt x="5969" y="5234"/>
                  <a:pt x="6258" y="5234"/>
                </a:cubicBezTo>
                <a:cubicBezTo>
                  <a:pt x="6571" y="5234"/>
                  <a:pt x="6827" y="4979"/>
                  <a:pt x="6827" y="4665"/>
                </a:cubicBezTo>
                <a:cubicBezTo>
                  <a:pt x="6827" y="4351"/>
                  <a:pt x="6571" y="4096"/>
                  <a:pt x="6258" y="4096"/>
                </a:cubicBezTo>
                <a:cubicBezTo>
                  <a:pt x="6006" y="4096"/>
                  <a:pt x="5794" y="4262"/>
                  <a:pt x="5719" y="4490"/>
                </a:cubicBezTo>
                <a:lnTo>
                  <a:pt x="4658" y="3911"/>
                </a:lnTo>
                <a:cubicBezTo>
                  <a:pt x="4622" y="3631"/>
                  <a:pt x="4385" y="3413"/>
                  <a:pt x="4096" y="3413"/>
                </a:cubicBezTo>
                <a:cubicBezTo>
                  <a:pt x="3802" y="3413"/>
                  <a:pt x="3563" y="3638"/>
                  <a:pt x="3533" y="3924"/>
                </a:cubicBezTo>
                <a:lnTo>
                  <a:pt x="2348" y="4911"/>
                </a:lnTo>
                <a:cubicBezTo>
                  <a:pt x="2265" y="4701"/>
                  <a:pt x="2060" y="4551"/>
                  <a:pt x="1820" y="4551"/>
                </a:cubicBezTo>
                <a:cubicBezTo>
                  <a:pt x="1546" y="4551"/>
                  <a:pt x="1316" y="4747"/>
                  <a:pt x="1263" y="5006"/>
                </a:cubicBezTo>
                <a:lnTo>
                  <a:pt x="455" y="5006"/>
                </a:lnTo>
                <a:lnTo>
                  <a:pt x="455" y="4551"/>
                </a:lnTo>
                <a:lnTo>
                  <a:pt x="569" y="4551"/>
                </a:lnTo>
                <a:cubicBezTo>
                  <a:pt x="632" y="4551"/>
                  <a:pt x="683" y="4500"/>
                  <a:pt x="683" y="4437"/>
                </a:cubicBezTo>
                <a:cubicBezTo>
                  <a:pt x="683" y="4374"/>
                  <a:pt x="632" y="4324"/>
                  <a:pt x="569" y="4324"/>
                </a:cubicBezTo>
                <a:lnTo>
                  <a:pt x="455" y="4324"/>
                </a:lnTo>
                <a:lnTo>
                  <a:pt x="455" y="3982"/>
                </a:lnTo>
                <a:lnTo>
                  <a:pt x="569" y="3982"/>
                </a:lnTo>
                <a:cubicBezTo>
                  <a:pt x="632" y="3982"/>
                  <a:pt x="683" y="3931"/>
                  <a:pt x="683" y="3868"/>
                </a:cubicBezTo>
                <a:cubicBezTo>
                  <a:pt x="683" y="3806"/>
                  <a:pt x="632" y="3755"/>
                  <a:pt x="569" y="3755"/>
                </a:cubicBezTo>
                <a:lnTo>
                  <a:pt x="480" y="3755"/>
                </a:lnTo>
                <a:lnTo>
                  <a:pt x="1407" y="2416"/>
                </a:lnTo>
                <a:cubicBezTo>
                  <a:pt x="1494" y="2470"/>
                  <a:pt x="1596" y="2503"/>
                  <a:pt x="1707" y="2503"/>
                </a:cubicBezTo>
                <a:cubicBezTo>
                  <a:pt x="1888" y="2503"/>
                  <a:pt x="2048" y="2416"/>
                  <a:pt x="2152" y="2284"/>
                </a:cubicBezTo>
                <a:lnTo>
                  <a:pt x="2752" y="2584"/>
                </a:lnTo>
                <a:cubicBezTo>
                  <a:pt x="2740" y="2631"/>
                  <a:pt x="2731" y="2680"/>
                  <a:pt x="2731" y="2731"/>
                </a:cubicBezTo>
                <a:cubicBezTo>
                  <a:pt x="2731" y="3044"/>
                  <a:pt x="2986" y="3300"/>
                  <a:pt x="3300" y="3300"/>
                </a:cubicBezTo>
                <a:cubicBezTo>
                  <a:pt x="3613" y="3300"/>
                  <a:pt x="3868" y="3044"/>
                  <a:pt x="3868" y="2731"/>
                </a:cubicBezTo>
                <a:cubicBezTo>
                  <a:pt x="3868" y="2608"/>
                  <a:pt x="3829" y="2496"/>
                  <a:pt x="3763" y="2403"/>
                </a:cubicBezTo>
                <a:lnTo>
                  <a:pt x="4488" y="1055"/>
                </a:lnTo>
                <a:cubicBezTo>
                  <a:pt x="4574" y="1107"/>
                  <a:pt x="4672" y="1138"/>
                  <a:pt x="4779" y="1138"/>
                </a:cubicBezTo>
                <a:cubicBezTo>
                  <a:pt x="4891" y="1138"/>
                  <a:pt x="4995" y="1104"/>
                  <a:pt x="5083" y="1048"/>
                </a:cubicBezTo>
                <a:lnTo>
                  <a:pt x="5827" y="2004"/>
                </a:lnTo>
                <a:cubicBezTo>
                  <a:pt x="5829" y="2007"/>
                  <a:pt x="5833" y="2009"/>
                  <a:pt x="5836" y="2011"/>
                </a:cubicBezTo>
                <a:cubicBezTo>
                  <a:pt x="5745" y="2112"/>
                  <a:pt x="5689" y="2244"/>
                  <a:pt x="5689" y="2389"/>
                </a:cubicBezTo>
                <a:cubicBezTo>
                  <a:pt x="5689" y="2703"/>
                  <a:pt x="5944" y="2958"/>
                  <a:pt x="6258" y="2958"/>
                </a:cubicBezTo>
                <a:cubicBezTo>
                  <a:pt x="6571" y="2958"/>
                  <a:pt x="6827" y="2703"/>
                  <a:pt x="6827" y="2389"/>
                </a:cubicBezTo>
                <a:cubicBezTo>
                  <a:pt x="6827" y="2076"/>
                  <a:pt x="6571" y="1820"/>
                  <a:pt x="6258" y="1820"/>
                </a:cubicBezTo>
                <a:cubicBezTo>
                  <a:pt x="6170" y="1820"/>
                  <a:pt x="6087" y="1842"/>
                  <a:pt x="6013" y="1878"/>
                </a:cubicBezTo>
                <a:cubicBezTo>
                  <a:pt x="6010" y="1874"/>
                  <a:pt x="6010" y="1869"/>
                  <a:pt x="6006" y="1864"/>
                </a:cubicBezTo>
                <a:lnTo>
                  <a:pt x="5248" y="890"/>
                </a:lnTo>
                <a:cubicBezTo>
                  <a:pt x="5311" y="798"/>
                  <a:pt x="5348" y="688"/>
                  <a:pt x="5348" y="569"/>
                </a:cubicBezTo>
                <a:cubicBezTo>
                  <a:pt x="5348" y="255"/>
                  <a:pt x="5092" y="0"/>
                  <a:pt x="4779" y="0"/>
                </a:cubicBezTo>
                <a:cubicBezTo>
                  <a:pt x="4465" y="0"/>
                  <a:pt x="4210" y="255"/>
                  <a:pt x="4210" y="569"/>
                </a:cubicBezTo>
                <a:cubicBezTo>
                  <a:pt x="4210" y="691"/>
                  <a:pt x="4249" y="804"/>
                  <a:pt x="4315" y="897"/>
                </a:cubicBezTo>
                <a:lnTo>
                  <a:pt x="3590" y="2244"/>
                </a:lnTo>
                <a:cubicBezTo>
                  <a:pt x="3505" y="2193"/>
                  <a:pt x="3406" y="2162"/>
                  <a:pt x="3300" y="2162"/>
                </a:cubicBezTo>
                <a:cubicBezTo>
                  <a:pt x="3118" y="2162"/>
                  <a:pt x="2959" y="2248"/>
                  <a:pt x="2854" y="2381"/>
                </a:cubicBezTo>
                <a:lnTo>
                  <a:pt x="2254" y="2081"/>
                </a:lnTo>
                <a:cubicBezTo>
                  <a:pt x="2267" y="2034"/>
                  <a:pt x="2276" y="1985"/>
                  <a:pt x="2276" y="1934"/>
                </a:cubicBezTo>
                <a:cubicBezTo>
                  <a:pt x="2276" y="1621"/>
                  <a:pt x="2020" y="1365"/>
                  <a:pt x="1707" y="1365"/>
                </a:cubicBezTo>
                <a:cubicBezTo>
                  <a:pt x="1393" y="1365"/>
                  <a:pt x="1138" y="1621"/>
                  <a:pt x="1138" y="1934"/>
                </a:cubicBezTo>
                <a:cubicBezTo>
                  <a:pt x="1138" y="2054"/>
                  <a:pt x="1176" y="2166"/>
                  <a:pt x="1239" y="2257"/>
                </a:cubicBezTo>
                <a:lnTo>
                  <a:pt x="593" y="3191"/>
                </a:lnTo>
                <a:cubicBezTo>
                  <a:pt x="585" y="3189"/>
                  <a:pt x="578" y="3186"/>
                  <a:pt x="569" y="3186"/>
                </a:cubicBezTo>
                <a:lnTo>
                  <a:pt x="455" y="3186"/>
                </a:lnTo>
                <a:lnTo>
                  <a:pt x="455" y="2844"/>
                </a:lnTo>
                <a:lnTo>
                  <a:pt x="569" y="2844"/>
                </a:lnTo>
                <a:cubicBezTo>
                  <a:pt x="632" y="2844"/>
                  <a:pt x="683" y="2794"/>
                  <a:pt x="683" y="2731"/>
                </a:cubicBezTo>
                <a:cubicBezTo>
                  <a:pt x="683" y="2668"/>
                  <a:pt x="632" y="2617"/>
                  <a:pt x="569" y="2617"/>
                </a:cubicBezTo>
                <a:lnTo>
                  <a:pt x="455" y="2617"/>
                </a:lnTo>
                <a:lnTo>
                  <a:pt x="455" y="2276"/>
                </a:lnTo>
                <a:lnTo>
                  <a:pt x="569" y="2276"/>
                </a:lnTo>
                <a:cubicBezTo>
                  <a:pt x="632" y="2276"/>
                  <a:pt x="683" y="2225"/>
                  <a:pt x="683" y="2162"/>
                </a:cubicBezTo>
                <a:cubicBezTo>
                  <a:pt x="683" y="2099"/>
                  <a:pt x="632" y="2048"/>
                  <a:pt x="569" y="2048"/>
                </a:cubicBezTo>
                <a:lnTo>
                  <a:pt x="455" y="2048"/>
                </a:lnTo>
                <a:lnTo>
                  <a:pt x="455" y="1707"/>
                </a:lnTo>
                <a:lnTo>
                  <a:pt x="569" y="1707"/>
                </a:lnTo>
                <a:cubicBezTo>
                  <a:pt x="632" y="1707"/>
                  <a:pt x="683" y="1656"/>
                  <a:pt x="683" y="1593"/>
                </a:cubicBezTo>
                <a:cubicBezTo>
                  <a:pt x="683" y="1530"/>
                  <a:pt x="632" y="1479"/>
                  <a:pt x="569" y="1479"/>
                </a:cubicBezTo>
                <a:lnTo>
                  <a:pt x="455" y="1479"/>
                </a:lnTo>
                <a:lnTo>
                  <a:pt x="455" y="1138"/>
                </a:lnTo>
                <a:lnTo>
                  <a:pt x="569" y="1138"/>
                </a:lnTo>
                <a:cubicBezTo>
                  <a:pt x="632" y="1138"/>
                  <a:pt x="683" y="1087"/>
                  <a:pt x="683" y="1024"/>
                </a:cubicBezTo>
                <a:cubicBezTo>
                  <a:pt x="683" y="961"/>
                  <a:pt x="632" y="910"/>
                  <a:pt x="569" y="910"/>
                </a:cubicBezTo>
                <a:lnTo>
                  <a:pt x="455" y="910"/>
                </a:lnTo>
                <a:lnTo>
                  <a:pt x="455" y="569"/>
                </a:lnTo>
                <a:lnTo>
                  <a:pt x="569" y="569"/>
                </a:lnTo>
                <a:cubicBezTo>
                  <a:pt x="632" y="569"/>
                  <a:pt x="683" y="518"/>
                  <a:pt x="683" y="455"/>
                </a:cubicBezTo>
                <a:cubicBezTo>
                  <a:pt x="683" y="392"/>
                  <a:pt x="632" y="341"/>
                  <a:pt x="569" y="341"/>
                </a:cubicBezTo>
                <a:lnTo>
                  <a:pt x="455" y="341"/>
                </a:lnTo>
                <a:lnTo>
                  <a:pt x="455" y="114"/>
                </a:lnTo>
                <a:cubicBezTo>
                  <a:pt x="455" y="51"/>
                  <a:pt x="404" y="0"/>
                  <a:pt x="341" y="0"/>
                </a:cubicBezTo>
                <a:cubicBezTo>
                  <a:pt x="278" y="0"/>
                  <a:pt x="228" y="51"/>
                  <a:pt x="228" y="114"/>
                </a:cubicBezTo>
                <a:lnTo>
                  <a:pt x="228" y="341"/>
                </a:lnTo>
                <a:lnTo>
                  <a:pt x="114" y="341"/>
                </a:lnTo>
                <a:cubicBezTo>
                  <a:pt x="51" y="341"/>
                  <a:pt x="0" y="392"/>
                  <a:pt x="0" y="455"/>
                </a:cubicBezTo>
                <a:cubicBezTo>
                  <a:pt x="0" y="518"/>
                  <a:pt x="51" y="569"/>
                  <a:pt x="114" y="569"/>
                </a:cubicBezTo>
                <a:lnTo>
                  <a:pt x="228" y="569"/>
                </a:lnTo>
                <a:lnTo>
                  <a:pt x="228" y="910"/>
                </a:lnTo>
                <a:lnTo>
                  <a:pt x="114" y="910"/>
                </a:lnTo>
                <a:cubicBezTo>
                  <a:pt x="51" y="910"/>
                  <a:pt x="0" y="961"/>
                  <a:pt x="0" y="1024"/>
                </a:cubicBezTo>
                <a:cubicBezTo>
                  <a:pt x="0" y="1087"/>
                  <a:pt x="51" y="1138"/>
                  <a:pt x="114" y="1138"/>
                </a:cubicBezTo>
                <a:lnTo>
                  <a:pt x="228" y="1138"/>
                </a:lnTo>
                <a:lnTo>
                  <a:pt x="228" y="1479"/>
                </a:lnTo>
                <a:lnTo>
                  <a:pt x="114" y="1479"/>
                </a:lnTo>
                <a:cubicBezTo>
                  <a:pt x="51" y="1479"/>
                  <a:pt x="0" y="1530"/>
                  <a:pt x="0" y="1593"/>
                </a:cubicBezTo>
                <a:cubicBezTo>
                  <a:pt x="0" y="1656"/>
                  <a:pt x="51" y="1707"/>
                  <a:pt x="114" y="1707"/>
                </a:cubicBezTo>
                <a:lnTo>
                  <a:pt x="228" y="1707"/>
                </a:lnTo>
                <a:lnTo>
                  <a:pt x="228" y="2048"/>
                </a:lnTo>
                <a:lnTo>
                  <a:pt x="114" y="2048"/>
                </a:lnTo>
                <a:cubicBezTo>
                  <a:pt x="51" y="2048"/>
                  <a:pt x="0" y="2099"/>
                  <a:pt x="0" y="2162"/>
                </a:cubicBezTo>
                <a:cubicBezTo>
                  <a:pt x="0" y="2225"/>
                  <a:pt x="51" y="2276"/>
                  <a:pt x="114" y="2276"/>
                </a:cubicBezTo>
                <a:lnTo>
                  <a:pt x="228" y="2276"/>
                </a:lnTo>
                <a:lnTo>
                  <a:pt x="228" y="2617"/>
                </a:lnTo>
                <a:lnTo>
                  <a:pt x="114" y="2617"/>
                </a:lnTo>
                <a:cubicBezTo>
                  <a:pt x="51" y="2617"/>
                  <a:pt x="0" y="2668"/>
                  <a:pt x="0" y="2731"/>
                </a:cubicBezTo>
                <a:cubicBezTo>
                  <a:pt x="0" y="2794"/>
                  <a:pt x="51" y="2844"/>
                  <a:pt x="114" y="2844"/>
                </a:cubicBezTo>
                <a:lnTo>
                  <a:pt x="228" y="2844"/>
                </a:lnTo>
                <a:lnTo>
                  <a:pt x="228" y="3186"/>
                </a:lnTo>
                <a:lnTo>
                  <a:pt x="114" y="3186"/>
                </a:lnTo>
                <a:cubicBezTo>
                  <a:pt x="51" y="3186"/>
                  <a:pt x="0" y="3237"/>
                  <a:pt x="0" y="3300"/>
                </a:cubicBezTo>
                <a:cubicBezTo>
                  <a:pt x="0" y="3362"/>
                  <a:pt x="51" y="3413"/>
                  <a:pt x="114" y="3413"/>
                </a:cubicBezTo>
                <a:lnTo>
                  <a:pt x="228" y="3413"/>
                </a:lnTo>
                <a:lnTo>
                  <a:pt x="228" y="3755"/>
                </a:lnTo>
                <a:lnTo>
                  <a:pt x="114" y="3755"/>
                </a:lnTo>
                <a:cubicBezTo>
                  <a:pt x="51" y="3755"/>
                  <a:pt x="0" y="3806"/>
                  <a:pt x="0" y="3868"/>
                </a:cubicBezTo>
                <a:cubicBezTo>
                  <a:pt x="0" y="3931"/>
                  <a:pt x="51" y="3982"/>
                  <a:pt x="114" y="3982"/>
                </a:cubicBezTo>
                <a:lnTo>
                  <a:pt x="228" y="3982"/>
                </a:lnTo>
                <a:lnTo>
                  <a:pt x="228" y="4324"/>
                </a:lnTo>
                <a:lnTo>
                  <a:pt x="114" y="4324"/>
                </a:lnTo>
                <a:cubicBezTo>
                  <a:pt x="51" y="4324"/>
                  <a:pt x="0" y="4374"/>
                  <a:pt x="0" y="4437"/>
                </a:cubicBezTo>
                <a:cubicBezTo>
                  <a:pt x="0" y="4500"/>
                  <a:pt x="51" y="4551"/>
                  <a:pt x="114" y="4551"/>
                </a:cubicBezTo>
                <a:lnTo>
                  <a:pt x="228" y="4551"/>
                </a:lnTo>
                <a:lnTo>
                  <a:pt x="228" y="4892"/>
                </a:lnTo>
                <a:lnTo>
                  <a:pt x="114" y="4892"/>
                </a:lnTo>
                <a:cubicBezTo>
                  <a:pt x="51" y="4892"/>
                  <a:pt x="0" y="4943"/>
                  <a:pt x="0" y="5006"/>
                </a:cubicBezTo>
                <a:cubicBezTo>
                  <a:pt x="0" y="5069"/>
                  <a:pt x="51" y="5120"/>
                  <a:pt x="114" y="5120"/>
                </a:cubicBezTo>
                <a:lnTo>
                  <a:pt x="228" y="5120"/>
                </a:lnTo>
                <a:lnTo>
                  <a:pt x="228" y="5461"/>
                </a:lnTo>
                <a:lnTo>
                  <a:pt x="114" y="5461"/>
                </a:lnTo>
                <a:cubicBezTo>
                  <a:pt x="51" y="5461"/>
                  <a:pt x="0" y="5512"/>
                  <a:pt x="0" y="5575"/>
                </a:cubicBezTo>
                <a:cubicBezTo>
                  <a:pt x="0" y="5638"/>
                  <a:pt x="51" y="5689"/>
                  <a:pt x="114" y="5689"/>
                </a:cubicBezTo>
                <a:lnTo>
                  <a:pt x="228" y="5689"/>
                </a:lnTo>
                <a:lnTo>
                  <a:pt x="228" y="6030"/>
                </a:lnTo>
                <a:lnTo>
                  <a:pt x="114" y="6030"/>
                </a:lnTo>
                <a:cubicBezTo>
                  <a:pt x="51" y="6030"/>
                  <a:pt x="0" y="6081"/>
                  <a:pt x="0" y="6144"/>
                </a:cubicBezTo>
                <a:cubicBezTo>
                  <a:pt x="0" y="6207"/>
                  <a:pt x="51" y="6258"/>
                  <a:pt x="114" y="6258"/>
                </a:cubicBezTo>
                <a:lnTo>
                  <a:pt x="228" y="6258"/>
                </a:lnTo>
                <a:lnTo>
                  <a:pt x="228" y="6485"/>
                </a:lnTo>
                <a:cubicBezTo>
                  <a:pt x="228" y="6548"/>
                  <a:pt x="278" y="6599"/>
                  <a:pt x="341" y="6599"/>
                </a:cubicBezTo>
                <a:lnTo>
                  <a:pt x="683" y="6599"/>
                </a:lnTo>
                <a:lnTo>
                  <a:pt x="683" y="6713"/>
                </a:lnTo>
                <a:cubicBezTo>
                  <a:pt x="683" y="6776"/>
                  <a:pt x="734" y="6827"/>
                  <a:pt x="796" y="6827"/>
                </a:cubicBezTo>
                <a:cubicBezTo>
                  <a:pt x="859" y="6827"/>
                  <a:pt x="910" y="6776"/>
                  <a:pt x="910" y="6713"/>
                </a:cubicBezTo>
                <a:lnTo>
                  <a:pt x="910" y="6599"/>
                </a:lnTo>
                <a:lnTo>
                  <a:pt x="1252" y="6599"/>
                </a:lnTo>
                <a:lnTo>
                  <a:pt x="1252" y="6713"/>
                </a:lnTo>
                <a:cubicBezTo>
                  <a:pt x="1252" y="6776"/>
                  <a:pt x="1302" y="6827"/>
                  <a:pt x="1365" y="6827"/>
                </a:cubicBezTo>
                <a:cubicBezTo>
                  <a:pt x="1428" y="6827"/>
                  <a:pt x="1479" y="6776"/>
                  <a:pt x="1479" y="6713"/>
                </a:cubicBezTo>
                <a:lnTo>
                  <a:pt x="1479" y="6599"/>
                </a:lnTo>
                <a:lnTo>
                  <a:pt x="1820" y="6599"/>
                </a:lnTo>
                <a:lnTo>
                  <a:pt x="1820" y="6713"/>
                </a:lnTo>
                <a:cubicBezTo>
                  <a:pt x="1820" y="6776"/>
                  <a:pt x="1871" y="6827"/>
                  <a:pt x="1934" y="6827"/>
                </a:cubicBezTo>
                <a:cubicBezTo>
                  <a:pt x="1997" y="6827"/>
                  <a:pt x="2048" y="6776"/>
                  <a:pt x="2048" y="6713"/>
                </a:cubicBezTo>
                <a:lnTo>
                  <a:pt x="2048" y="6599"/>
                </a:lnTo>
                <a:lnTo>
                  <a:pt x="2389" y="6599"/>
                </a:lnTo>
                <a:lnTo>
                  <a:pt x="2389" y="6713"/>
                </a:lnTo>
                <a:cubicBezTo>
                  <a:pt x="2389" y="6776"/>
                  <a:pt x="2440" y="6827"/>
                  <a:pt x="2503" y="6827"/>
                </a:cubicBezTo>
                <a:cubicBezTo>
                  <a:pt x="2566" y="6827"/>
                  <a:pt x="2617" y="6776"/>
                  <a:pt x="2617" y="6713"/>
                </a:cubicBezTo>
                <a:lnTo>
                  <a:pt x="2617" y="6599"/>
                </a:lnTo>
                <a:lnTo>
                  <a:pt x="2958" y="6599"/>
                </a:lnTo>
                <a:lnTo>
                  <a:pt x="2958" y="6713"/>
                </a:lnTo>
                <a:cubicBezTo>
                  <a:pt x="2958" y="6776"/>
                  <a:pt x="3009" y="6827"/>
                  <a:pt x="3072" y="6827"/>
                </a:cubicBezTo>
                <a:cubicBezTo>
                  <a:pt x="3135" y="6827"/>
                  <a:pt x="3186" y="6776"/>
                  <a:pt x="3186" y="6713"/>
                </a:cubicBezTo>
                <a:lnTo>
                  <a:pt x="3186" y="6599"/>
                </a:lnTo>
                <a:lnTo>
                  <a:pt x="3527" y="6599"/>
                </a:lnTo>
                <a:lnTo>
                  <a:pt x="3527" y="6713"/>
                </a:lnTo>
                <a:cubicBezTo>
                  <a:pt x="3527" y="6776"/>
                  <a:pt x="3578" y="6827"/>
                  <a:pt x="3641" y="6827"/>
                </a:cubicBezTo>
                <a:cubicBezTo>
                  <a:pt x="3704" y="6827"/>
                  <a:pt x="3755" y="6776"/>
                  <a:pt x="3755" y="6713"/>
                </a:cubicBezTo>
                <a:lnTo>
                  <a:pt x="3755" y="6599"/>
                </a:lnTo>
                <a:lnTo>
                  <a:pt x="4096" y="6599"/>
                </a:lnTo>
                <a:lnTo>
                  <a:pt x="4096" y="6713"/>
                </a:lnTo>
                <a:cubicBezTo>
                  <a:pt x="4096" y="6776"/>
                  <a:pt x="4147" y="6827"/>
                  <a:pt x="4210" y="6827"/>
                </a:cubicBezTo>
                <a:cubicBezTo>
                  <a:pt x="4273" y="6827"/>
                  <a:pt x="4323" y="6776"/>
                  <a:pt x="4323" y="6713"/>
                </a:cubicBezTo>
                <a:lnTo>
                  <a:pt x="4323" y="6599"/>
                </a:lnTo>
                <a:lnTo>
                  <a:pt x="4665" y="6599"/>
                </a:lnTo>
                <a:lnTo>
                  <a:pt x="4665" y="6713"/>
                </a:lnTo>
                <a:cubicBezTo>
                  <a:pt x="4665" y="6776"/>
                  <a:pt x="4716" y="6827"/>
                  <a:pt x="4779" y="6827"/>
                </a:cubicBezTo>
                <a:cubicBezTo>
                  <a:pt x="4842" y="6827"/>
                  <a:pt x="4892" y="6776"/>
                  <a:pt x="4892" y="6713"/>
                </a:cubicBezTo>
                <a:lnTo>
                  <a:pt x="4892" y="6599"/>
                </a:lnTo>
                <a:lnTo>
                  <a:pt x="5234" y="6599"/>
                </a:lnTo>
                <a:lnTo>
                  <a:pt x="5234" y="6713"/>
                </a:lnTo>
                <a:cubicBezTo>
                  <a:pt x="5234" y="6776"/>
                  <a:pt x="5285" y="6827"/>
                  <a:pt x="5347" y="6827"/>
                </a:cubicBezTo>
                <a:cubicBezTo>
                  <a:pt x="5410" y="6827"/>
                  <a:pt x="5461" y="6776"/>
                  <a:pt x="5461" y="6713"/>
                </a:cubicBezTo>
                <a:lnTo>
                  <a:pt x="5461" y="6599"/>
                </a:lnTo>
                <a:lnTo>
                  <a:pt x="5803" y="6599"/>
                </a:lnTo>
                <a:lnTo>
                  <a:pt x="5803" y="6713"/>
                </a:lnTo>
                <a:cubicBezTo>
                  <a:pt x="5803" y="6776"/>
                  <a:pt x="5853" y="6827"/>
                  <a:pt x="5916" y="6827"/>
                </a:cubicBezTo>
                <a:cubicBezTo>
                  <a:pt x="5979" y="6827"/>
                  <a:pt x="6030" y="6776"/>
                  <a:pt x="6030" y="6713"/>
                </a:cubicBezTo>
                <a:lnTo>
                  <a:pt x="6030" y="6599"/>
                </a:lnTo>
                <a:lnTo>
                  <a:pt x="6371" y="6599"/>
                </a:lnTo>
                <a:lnTo>
                  <a:pt x="6371" y="6713"/>
                </a:lnTo>
                <a:cubicBezTo>
                  <a:pt x="6371" y="6776"/>
                  <a:pt x="6422" y="6827"/>
                  <a:pt x="6485" y="6827"/>
                </a:cubicBezTo>
                <a:cubicBezTo>
                  <a:pt x="6548" y="6827"/>
                  <a:pt x="6599" y="6776"/>
                  <a:pt x="6599" y="6713"/>
                </a:cubicBezTo>
                <a:lnTo>
                  <a:pt x="6599" y="6599"/>
                </a:lnTo>
                <a:lnTo>
                  <a:pt x="6713" y="6599"/>
                </a:lnTo>
                <a:cubicBezTo>
                  <a:pt x="6776" y="6599"/>
                  <a:pt x="6827" y="6548"/>
                  <a:pt x="6827" y="6485"/>
                </a:cubicBezTo>
                <a:cubicBezTo>
                  <a:pt x="6827" y="6422"/>
                  <a:pt x="6776" y="6372"/>
                  <a:pt x="6713" y="6372"/>
                </a:cubicBezTo>
                <a:lnTo>
                  <a:pt x="6599" y="6372"/>
                </a:lnTo>
                <a:lnTo>
                  <a:pt x="6599" y="6258"/>
                </a:lnTo>
                <a:cubicBezTo>
                  <a:pt x="6599" y="6195"/>
                  <a:pt x="6548" y="6144"/>
                  <a:pt x="6485" y="6144"/>
                </a:cubicBezTo>
                <a:cubicBezTo>
                  <a:pt x="6422" y="6144"/>
                  <a:pt x="6371" y="6195"/>
                  <a:pt x="6371" y="6258"/>
                </a:cubicBezTo>
                <a:lnTo>
                  <a:pt x="6371" y="6372"/>
                </a:lnTo>
                <a:lnTo>
                  <a:pt x="6030" y="6372"/>
                </a:lnTo>
                <a:lnTo>
                  <a:pt x="6030" y="6258"/>
                </a:lnTo>
                <a:cubicBezTo>
                  <a:pt x="6030" y="6195"/>
                  <a:pt x="5979" y="6144"/>
                  <a:pt x="5916" y="6144"/>
                </a:cubicBezTo>
                <a:cubicBezTo>
                  <a:pt x="5853" y="6144"/>
                  <a:pt x="5803" y="6195"/>
                  <a:pt x="5803" y="6258"/>
                </a:cubicBezTo>
                <a:lnTo>
                  <a:pt x="5803" y="6372"/>
                </a:lnTo>
                <a:lnTo>
                  <a:pt x="5461" y="6372"/>
                </a:lnTo>
                <a:lnTo>
                  <a:pt x="5461" y="6258"/>
                </a:lnTo>
                <a:cubicBezTo>
                  <a:pt x="5461" y="6195"/>
                  <a:pt x="5410" y="6144"/>
                  <a:pt x="5347" y="6144"/>
                </a:cubicBezTo>
                <a:cubicBezTo>
                  <a:pt x="5285" y="6144"/>
                  <a:pt x="5234" y="6195"/>
                  <a:pt x="5234" y="6258"/>
                </a:cubicBezTo>
                <a:lnTo>
                  <a:pt x="5234" y="6372"/>
                </a:lnTo>
                <a:lnTo>
                  <a:pt x="4892" y="6372"/>
                </a:lnTo>
                <a:lnTo>
                  <a:pt x="4892" y="6258"/>
                </a:lnTo>
                <a:cubicBezTo>
                  <a:pt x="4892" y="6195"/>
                  <a:pt x="4842" y="6144"/>
                  <a:pt x="4779" y="6144"/>
                </a:cubicBezTo>
                <a:cubicBezTo>
                  <a:pt x="4716" y="6144"/>
                  <a:pt x="4665" y="6195"/>
                  <a:pt x="4665" y="6258"/>
                </a:cubicBezTo>
                <a:lnTo>
                  <a:pt x="4665" y="6372"/>
                </a:lnTo>
                <a:lnTo>
                  <a:pt x="4323" y="6372"/>
                </a:lnTo>
                <a:lnTo>
                  <a:pt x="4323" y="6258"/>
                </a:lnTo>
                <a:cubicBezTo>
                  <a:pt x="4323" y="6195"/>
                  <a:pt x="4273" y="6144"/>
                  <a:pt x="4210" y="6144"/>
                </a:cubicBezTo>
                <a:cubicBezTo>
                  <a:pt x="4147" y="6144"/>
                  <a:pt x="4096" y="6195"/>
                  <a:pt x="4096" y="6258"/>
                </a:cubicBezTo>
                <a:lnTo>
                  <a:pt x="4096" y="6372"/>
                </a:lnTo>
                <a:lnTo>
                  <a:pt x="3755" y="6372"/>
                </a:lnTo>
                <a:lnTo>
                  <a:pt x="3755" y="6258"/>
                </a:lnTo>
                <a:cubicBezTo>
                  <a:pt x="3755" y="6195"/>
                  <a:pt x="3704" y="6144"/>
                  <a:pt x="3641" y="6144"/>
                </a:cubicBezTo>
                <a:cubicBezTo>
                  <a:pt x="3578" y="6144"/>
                  <a:pt x="3527" y="6195"/>
                  <a:pt x="3527" y="6258"/>
                </a:cubicBezTo>
                <a:lnTo>
                  <a:pt x="3527" y="6372"/>
                </a:lnTo>
                <a:lnTo>
                  <a:pt x="3186" y="6372"/>
                </a:lnTo>
                <a:lnTo>
                  <a:pt x="3186" y="6258"/>
                </a:lnTo>
                <a:cubicBezTo>
                  <a:pt x="3186" y="6195"/>
                  <a:pt x="3135" y="6144"/>
                  <a:pt x="3072" y="6144"/>
                </a:cubicBezTo>
                <a:cubicBezTo>
                  <a:pt x="3009" y="6144"/>
                  <a:pt x="2958" y="6195"/>
                  <a:pt x="2958" y="6258"/>
                </a:cubicBezTo>
                <a:lnTo>
                  <a:pt x="2958" y="6372"/>
                </a:lnTo>
                <a:lnTo>
                  <a:pt x="2617" y="6372"/>
                </a:lnTo>
                <a:lnTo>
                  <a:pt x="2617" y="6258"/>
                </a:lnTo>
                <a:cubicBezTo>
                  <a:pt x="2617" y="6195"/>
                  <a:pt x="2566" y="6144"/>
                  <a:pt x="2503" y="6144"/>
                </a:cubicBezTo>
                <a:cubicBezTo>
                  <a:pt x="2440" y="6144"/>
                  <a:pt x="2389" y="6195"/>
                  <a:pt x="2389" y="6258"/>
                </a:cubicBezTo>
                <a:lnTo>
                  <a:pt x="2389" y="6372"/>
                </a:lnTo>
                <a:lnTo>
                  <a:pt x="2048" y="6372"/>
                </a:lnTo>
                <a:lnTo>
                  <a:pt x="2048" y="6258"/>
                </a:lnTo>
                <a:cubicBezTo>
                  <a:pt x="2048" y="6195"/>
                  <a:pt x="1997" y="6144"/>
                  <a:pt x="1934" y="6144"/>
                </a:cubicBezTo>
                <a:cubicBezTo>
                  <a:pt x="1871" y="6144"/>
                  <a:pt x="1820" y="6195"/>
                  <a:pt x="1820" y="6258"/>
                </a:cubicBezTo>
                <a:lnTo>
                  <a:pt x="1820" y="6372"/>
                </a:lnTo>
                <a:lnTo>
                  <a:pt x="1479" y="6372"/>
                </a:lnTo>
                <a:lnTo>
                  <a:pt x="1479" y="6258"/>
                </a:lnTo>
                <a:cubicBezTo>
                  <a:pt x="1479" y="6195"/>
                  <a:pt x="1428" y="6144"/>
                  <a:pt x="1365" y="6144"/>
                </a:cubicBezTo>
                <a:cubicBezTo>
                  <a:pt x="1302" y="6144"/>
                  <a:pt x="1252" y="6195"/>
                  <a:pt x="1252" y="6258"/>
                </a:cubicBezTo>
                <a:lnTo>
                  <a:pt x="1252" y="6372"/>
                </a:lnTo>
                <a:lnTo>
                  <a:pt x="910" y="6372"/>
                </a:lnTo>
                <a:lnTo>
                  <a:pt x="910" y="6258"/>
                </a:lnTo>
                <a:cubicBezTo>
                  <a:pt x="910" y="6195"/>
                  <a:pt x="859" y="6144"/>
                  <a:pt x="796" y="6144"/>
                </a:cubicBezTo>
                <a:cubicBezTo>
                  <a:pt x="734" y="6144"/>
                  <a:pt x="683" y="6195"/>
                  <a:pt x="683" y="6258"/>
                </a:cubicBezTo>
                <a:lnTo>
                  <a:pt x="683" y="6372"/>
                </a:lnTo>
                <a:lnTo>
                  <a:pt x="455" y="6372"/>
                </a:lnTo>
                <a:lnTo>
                  <a:pt x="455" y="5234"/>
                </a:lnTo>
                <a:lnTo>
                  <a:pt x="1263" y="5234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18"/>
            </p:custDataLst>
          </p:nvPr>
        </p:nvSpPr>
        <p:spPr>
          <a:xfrm>
            <a:off x="8048755" y="3872837"/>
            <a:ext cx="2838136" cy="434811"/>
          </a:xfrm>
          <a:prstGeom prst="rect">
            <a:avLst/>
          </a:prstGeom>
          <a:noFill/>
        </p:spPr>
        <p:txBody>
          <a:bodyPr wrap="square" lIns="90000" tIns="46800" rIns="90000" bIns="46800" anchor="t">
            <a:normAutofit/>
          </a:bodyPr>
          <a:lstStyle/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sz="1400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kmeans DBScan</a:t>
            </a:r>
            <a:endParaRPr lang="en-US" altLang="zh-CN" sz="1400" spc="15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19"/>
            </p:custDataLst>
          </p:nvPr>
        </p:nvSpPr>
        <p:spPr>
          <a:xfrm>
            <a:off x="8048594" y="3404149"/>
            <a:ext cx="2836452" cy="434822"/>
          </a:xfrm>
          <a:prstGeom prst="rect">
            <a:avLst/>
          </a:prstGeom>
          <a:noFill/>
        </p:spPr>
        <p:txBody>
          <a:bodyPr wrap="square" lIns="90000" tIns="46800" rIns="90000" bIns="0" anchor="b">
            <a:noAutofit/>
          </a:bodyPr>
          <a:lstStyle>
            <a:defPPr>
              <a:defRPr lang="zh-CN"/>
            </a:defPPr>
            <a:lvl1pPr lvl="0" defTabSz="913765">
              <a:lnSpc>
                <a:spcPct val="140000"/>
              </a:lnSpc>
              <a:spcBef>
                <a:spcPct val="0"/>
              </a:spcBef>
              <a:defRPr sz="1600" b="1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 fontAlgn="auto">
              <a:lnSpc>
                <a:spcPct val="120000"/>
              </a:lnSpc>
            </a:pPr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聚类</a:t>
            </a:r>
            <a:endParaRPr lang="zh-CN" altLang="en-US" sz="20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椭圆 47"/>
          <p:cNvSpPr/>
          <p:nvPr>
            <p:custDataLst>
              <p:tags r:id="rId20"/>
            </p:custDataLst>
          </p:nvPr>
        </p:nvSpPr>
        <p:spPr>
          <a:xfrm>
            <a:off x="7263592" y="3683440"/>
            <a:ext cx="497156" cy="497156"/>
          </a:xfrm>
          <a:prstGeom prst="ellipse">
            <a:avLst/>
          </a:prstGeom>
          <a:solidFill>
            <a:srgbClr val="1AA3AA"/>
          </a:solidFill>
          <a:ln w="38100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任意多边形 20"/>
          <p:cNvSpPr/>
          <p:nvPr>
            <p:custDataLst>
              <p:tags r:id="rId21"/>
            </p:custDataLst>
          </p:nvPr>
        </p:nvSpPr>
        <p:spPr bwMode="auto">
          <a:xfrm>
            <a:off x="7366303" y="3791522"/>
            <a:ext cx="291735" cy="280993"/>
          </a:xfrm>
          <a:custGeom>
            <a:avLst/>
            <a:gdLst>
              <a:gd name="T0" fmla="*/ 3413 w 6827"/>
              <a:gd name="T1" fmla="*/ 0 h 5912"/>
              <a:gd name="T2" fmla="*/ 0 w 6827"/>
              <a:gd name="T3" fmla="*/ 5912 h 5912"/>
              <a:gd name="T4" fmla="*/ 6827 w 6827"/>
              <a:gd name="T5" fmla="*/ 5912 h 5912"/>
              <a:gd name="T6" fmla="*/ 3413 w 6827"/>
              <a:gd name="T7" fmla="*/ 0 h 5912"/>
              <a:gd name="T8" fmla="*/ 3413 w 6827"/>
              <a:gd name="T9" fmla="*/ 972 h 5912"/>
              <a:gd name="T10" fmla="*/ 4489 w 6827"/>
              <a:gd name="T11" fmla="*/ 2835 h 5912"/>
              <a:gd name="T12" fmla="*/ 2338 w 6827"/>
              <a:gd name="T13" fmla="*/ 2835 h 5912"/>
              <a:gd name="T14" fmla="*/ 3413 w 6827"/>
              <a:gd name="T15" fmla="*/ 972 h 5912"/>
              <a:gd name="T16" fmla="*/ 842 w 6827"/>
              <a:gd name="T17" fmla="*/ 5426 h 5912"/>
              <a:gd name="T18" fmla="*/ 1917 w 6827"/>
              <a:gd name="T19" fmla="*/ 3564 h 5912"/>
              <a:gd name="T20" fmla="*/ 2993 w 6827"/>
              <a:gd name="T21" fmla="*/ 5426 h 5912"/>
              <a:gd name="T22" fmla="*/ 842 w 6827"/>
              <a:gd name="T23" fmla="*/ 5426 h 5912"/>
              <a:gd name="T24" fmla="*/ 2338 w 6827"/>
              <a:gd name="T25" fmla="*/ 3321 h 5912"/>
              <a:gd name="T26" fmla="*/ 4489 w 6827"/>
              <a:gd name="T27" fmla="*/ 3321 h 5912"/>
              <a:gd name="T28" fmla="*/ 3413 w 6827"/>
              <a:gd name="T29" fmla="*/ 5183 h 5912"/>
              <a:gd name="T30" fmla="*/ 2338 w 6827"/>
              <a:gd name="T31" fmla="*/ 3321 h 5912"/>
              <a:gd name="T32" fmla="*/ 4910 w 6827"/>
              <a:gd name="T33" fmla="*/ 3564 h 5912"/>
              <a:gd name="T34" fmla="*/ 5985 w 6827"/>
              <a:gd name="T35" fmla="*/ 5426 h 5912"/>
              <a:gd name="T36" fmla="*/ 3834 w 6827"/>
              <a:gd name="T37" fmla="*/ 5426 h 5912"/>
              <a:gd name="T38" fmla="*/ 4910 w 6827"/>
              <a:gd name="T39" fmla="*/ 3564 h 5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827" h="5912">
                <a:moveTo>
                  <a:pt x="3413" y="0"/>
                </a:moveTo>
                <a:lnTo>
                  <a:pt x="0" y="5912"/>
                </a:lnTo>
                <a:lnTo>
                  <a:pt x="6827" y="5912"/>
                </a:lnTo>
                <a:lnTo>
                  <a:pt x="3413" y="0"/>
                </a:lnTo>
                <a:close/>
                <a:moveTo>
                  <a:pt x="3413" y="972"/>
                </a:moveTo>
                <a:lnTo>
                  <a:pt x="4489" y="2835"/>
                </a:lnTo>
                <a:lnTo>
                  <a:pt x="2338" y="2835"/>
                </a:lnTo>
                <a:lnTo>
                  <a:pt x="3413" y="972"/>
                </a:lnTo>
                <a:close/>
                <a:moveTo>
                  <a:pt x="842" y="5426"/>
                </a:moveTo>
                <a:lnTo>
                  <a:pt x="1917" y="3564"/>
                </a:lnTo>
                <a:lnTo>
                  <a:pt x="2993" y="5426"/>
                </a:lnTo>
                <a:lnTo>
                  <a:pt x="842" y="5426"/>
                </a:lnTo>
                <a:close/>
                <a:moveTo>
                  <a:pt x="2338" y="3321"/>
                </a:moveTo>
                <a:lnTo>
                  <a:pt x="4489" y="3321"/>
                </a:lnTo>
                <a:lnTo>
                  <a:pt x="3413" y="5183"/>
                </a:lnTo>
                <a:lnTo>
                  <a:pt x="2338" y="3321"/>
                </a:lnTo>
                <a:close/>
                <a:moveTo>
                  <a:pt x="4910" y="3564"/>
                </a:moveTo>
                <a:lnTo>
                  <a:pt x="5985" y="5426"/>
                </a:lnTo>
                <a:lnTo>
                  <a:pt x="3834" y="5426"/>
                </a:lnTo>
                <a:lnTo>
                  <a:pt x="4910" y="3564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iphone-and-ipad-tools-couple_36130"/>
          <p:cNvSpPr>
            <a:spLocks noChangeAspect="1"/>
          </p:cNvSpPr>
          <p:nvPr>
            <p:custDataLst>
              <p:tags r:id="rId22"/>
            </p:custDataLst>
          </p:nvPr>
        </p:nvSpPr>
        <p:spPr bwMode="auto">
          <a:xfrm>
            <a:off x="7375051" y="4833364"/>
            <a:ext cx="244685" cy="293750"/>
          </a:xfrm>
          <a:custGeom>
            <a:avLst/>
            <a:gdLst>
              <a:gd name="connsiteX0" fmla="*/ 374494 w 491666"/>
              <a:gd name="connsiteY0" fmla="*/ 544612 h 590254"/>
              <a:gd name="connsiteX1" fmla="*/ 360593 w 491666"/>
              <a:gd name="connsiteY1" fmla="*/ 558503 h 590254"/>
              <a:gd name="connsiteX2" fmla="*/ 374494 w 491666"/>
              <a:gd name="connsiteY2" fmla="*/ 572394 h 590254"/>
              <a:gd name="connsiteX3" fmla="*/ 388396 w 491666"/>
              <a:gd name="connsiteY3" fmla="*/ 558503 h 590254"/>
              <a:gd name="connsiteX4" fmla="*/ 374494 w 491666"/>
              <a:gd name="connsiteY4" fmla="*/ 544612 h 590254"/>
              <a:gd name="connsiteX5" fmla="*/ 179843 w 491666"/>
              <a:gd name="connsiteY5" fmla="*/ 458270 h 590254"/>
              <a:gd name="connsiteX6" fmla="*/ 162951 w 491666"/>
              <a:gd name="connsiteY6" fmla="*/ 475133 h 590254"/>
              <a:gd name="connsiteX7" fmla="*/ 179843 w 491666"/>
              <a:gd name="connsiteY7" fmla="*/ 491996 h 590254"/>
              <a:gd name="connsiteX8" fmla="*/ 196734 w 491666"/>
              <a:gd name="connsiteY8" fmla="*/ 475133 h 590254"/>
              <a:gd name="connsiteX9" fmla="*/ 179843 w 491666"/>
              <a:gd name="connsiteY9" fmla="*/ 458270 h 590254"/>
              <a:gd name="connsiteX10" fmla="*/ 289098 w 491666"/>
              <a:gd name="connsiteY10" fmla="*/ 245952 h 590254"/>
              <a:gd name="connsiteX11" fmla="*/ 289098 w 491666"/>
              <a:gd name="connsiteY11" fmla="*/ 525759 h 590254"/>
              <a:gd name="connsiteX12" fmla="*/ 452940 w 491666"/>
              <a:gd name="connsiteY12" fmla="*/ 524767 h 590254"/>
              <a:gd name="connsiteX13" fmla="*/ 452940 w 491666"/>
              <a:gd name="connsiteY13" fmla="*/ 245952 h 590254"/>
              <a:gd name="connsiteX14" fmla="*/ 341726 w 491666"/>
              <a:gd name="connsiteY14" fmla="*/ 220154 h 590254"/>
              <a:gd name="connsiteX15" fmla="*/ 341726 w 491666"/>
              <a:gd name="connsiteY15" fmla="*/ 226107 h 590254"/>
              <a:gd name="connsiteX16" fmla="*/ 411235 w 491666"/>
              <a:gd name="connsiteY16" fmla="*/ 226107 h 590254"/>
              <a:gd name="connsiteX17" fmla="*/ 411235 w 491666"/>
              <a:gd name="connsiteY17" fmla="*/ 220154 h 590254"/>
              <a:gd name="connsiteX18" fmla="*/ 376480 w 491666"/>
              <a:gd name="connsiteY18" fmla="*/ 201302 h 590254"/>
              <a:gd name="connsiteX19" fmla="*/ 370523 w 491666"/>
              <a:gd name="connsiteY19" fmla="*/ 207255 h 590254"/>
              <a:gd name="connsiteX20" fmla="*/ 376480 w 491666"/>
              <a:gd name="connsiteY20" fmla="*/ 212216 h 590254"/>
              <a:gd name="connsiteX21" fmla="*/ 382438 w 491666"/>
              <a:gd name="connsiteY21" fmla="*/ 207255 h 590254"/>
              <a:gd name="connsiteX22" fmla="*/ 376480 w 491666"/>
              <a:gd name="connsiteY22" fmla="*/ 201302 h 590254"/>
              <a:gd name="connsiteX23" fmla="*/ 250372 w 491666"/>
              <a:gd name="connsiteY23" fmla="*/ 184434 h 590254"/>
              <a:gd name="connsiteX24" fmla="*/ 491666 w 491666"/>
              <a:gd name="connsiteY24" fmla="*/ 184434 h 590254"/>
              <a:gd name="connsiteX25" fmla="*/ 491666 w 491666"/>
              <a:gd name="connsiteY25" fmla="*/ 590254 h 590254"/>
              <a:gd name="connsiteX26" fmla="*/ 250372 w 491666"/>
              <a:gd name="connsiteY26" fmla="*/ 590254 h 590254"/>
              <a:gd name="connsiteX27" fmla="*/ 0 w 491666"/>
              <a:gd name="connsiteY27" fmla="*/ 0 h 590254"/>
              <a:gd name="connsiteX28" fmla="*/ 345775 w 491666"/>
              <a:gd name="connsiteY28" fmla="*/ 0 h 590254"/>
              <a:gd name="connsiteX29" fmla="*/ 345775 w 491666"/>
              <a:gd name="connsiteY29" fmla="*/ 157716 h 590254"/>
              <a:gd name="connsiteX30" fmla="*/ 296095 w 491666"/>
              <a:gd name="connsiteY30" fmla="*/ 157716 h 590254"/>
              <a:gd name="connsiteX31" fmla="*/ 296095 w 491666"/>
              <a:gd name="connsiteY31" fmla="*/ 49596 h 590254"/>
              <a:gd name="connsiteX32" fmla="*/ 49680 w 491666"/>
              <a:gd name="connsiteY32" fmla="*/ 49596 h 590254"/>
              <a:gd name="connsiteX33" fmla="*/ 49680 w 491666"/>
              <a:gd name="connsiteY33" fmla="*/ 431488 h 590254"/>
              <a:gd name="connsiteX34" fmla="*/ 225549 w 491666"/>
              <a:gd name="connsiteY34" fmla="*/ 431488 h 590254"/>
              <a:gd name="connsiteX35" fmla="*/ 225549 w 491666"/>
              <a:gd name="connsiteY35" fmla="*/ 517786 h 590254"/>
              <a:gd name="connsiteX36" fmla="*/ 0 w 491666"/>
              <a:gd name="connsiteY36" fmla="*/ 517786 h 59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91666" h="590254">
                <a:moveTo>
                  <a:pt x="374494" y="544612"/>
                </a:moveTo>
                <a:cubicBezTo>
                  <a:pt x="366551" y="544612"/>
                  <a:pt x="360593" y="551557"/>
                  <a:pt x="360593" y="558503"/>
                </a:cubicBezTo>
                <a:cubicBezTo>
                  <a:pt x="360593" y="566441"/>
                  <a:pt x="366551" y="572394"/>
                  <a:pt x="374494" y="572394"/>
                </a:cubicBezTo>
                <a:cubicBezTo>
                  <a:pt x="381445" y="572394"/>
                  <a:pt x="388396" y="566441"/>
                  <a:pt x="388396" y="558503"/>
                </a:cubicBezTo>
                <a:cubicBezTo>
                  <a:pt x="388396" y="551557"/>
                  <a:pt x="381445" y="544612"/>
                  <a:pt x="374494" y="544612"/>
                </a:cubicBezTo>
                <a:close/>
                <a:moveTo>
                  <a:pt x="179843" y="458270"/>
                </a:moveTo>
                <a:cubicBezTo>
                  <a:pt x="170900" y="458270"/>
                  <a:pt x="162951" y="466206"/>
                  <a:pt x="162951" y="475133"/>
                </a:cubicBezTo>
                <a:cubicBezTo>
                  <a:pt x="162951" y="484060"/>
                  <a:pt x="170900" y="491996"/>
                  <a:pt x="179843" y="491996"/>
                </a:cubicBezTo>
                <a:cubicBezTo>
                  <a:pt x="189779" y="491996"/>
                  <a:pt x="196734" y="484060"/>
                  <a:pt x="196734" y="475133"/>
                </a:cubicBezTo>
                <a:cubicBezTo>
                  <a:pt x="196734" y="466206"/>
                  <a:pt x="189779" y="458270"/>
                  <a:pt x="179843" y="458270"/>
                </a:cubicBezTo>
                <a:close/>
                <a:moveTo>
                  <a:pt x="289098" y="245952"/>
                </a:moveTo>
                <a:lnTo>
                  <a:pt x="289098" y="525759"/>
                </a:lnTo>
                <a:cubicBezTo>
                  <a:pt x="319881" y="525759"/>
                  <a:pt x="390382" y="525759"/>
                  <a:pt x="452940" y="524767"/>
                </a:cubicBezTo>
                <a:lnTo>
                  <a:pt x="452940" y="245952"/>
                </a:lnTo>
                <a:close/>
                <a:moveTo>
                  <a:pt x="341726" y="220154"/>
                </a:moveTo>
                <a:lnTo>
                  <a:pt x="341726" y="226107"/>
                </a:lnTo>
                <a:lnTo>
                  <a:pt x="411235" y="226107"/>
                </a:lnTo>
                <a:lnTo>
                  <a:pt x="411235" y="220154"/>
                </a:lnTo>
                <a:close/>
                <a:moveTo>
                  <a:pt x="376480" y="201302"/>
                </a:moveTo>
                <a:cubicBezTo>
                  <a:pt x="373501" y="201302"/>
                  <a:pt x="370523" y="203286"/>
                  <a:pt x="370523" y="207255"/>
                </a:cubicBezTo>
                <a:cubicBezTo>
                  <a:pt x="370523" y="210232"/>
                  <a:pt x="373501" y="212216"/>
                  <a:pt x="376480" y="212216"/>
                </a:cubicBezTo>
                <a:cubicBezTo>
                  <a:pt x="379459" y="212216"/>
                  <a:pt x="382438" y="210232"/>
                  <a:pt x="382438" y="207255"/>
                </a:cubicBezTo>
                <a:cubicBezTo>
                  <a:pt x="382438" y="203286"/>
                  <a:pt x="379459" y="201302"/>
                  <a:pt x="376480" y="201302"/>
                </a:cubicBezTo>
                <a:close/>
                <a:moveTo>
                  <a:pt x="250372" y="184434"/>
                </a:moveTo>
                <a:lnTo>
                  <a:pt x="491666" y="184434"/>
                </a:lnTo>
                <a:lnTo>
                  <a:pt x="491666" y="590254"/>
                </a:lnTo>
                <a:lnTo>
                  <a:pt x="250372" y="590254"/>
                </a:lnTo>
                <a:close/>
                <a:moveTo>
                  <a:pt x="0" y="0"/>
                </a:moveTo>
                <a:lnTo>
                  <a:pt x="345775" y="0"/>
                </a:lnTo>
                <a:lnTo>
                  <a:pt x="345775" y="157716"/>
                </a:lnTo>
                <a:lnTo>
                  <a:pt x="296095" y="157716"/>
                </a:lnTo>
                <a:lnTo>
                  <a:pt x="296095" y="49596"/>
                </a:lnTo>
                <a:lnTo>
                  <a:pt x="49680" y="49596"/>
                </a:lnTo>
                <a:lnTo>
                  <a:pt x="49680" y="431488"/>
                </a:lnTo>
                <a:lnTo>
                  <a:pt x="225549" y="431488"/>
                </a:lnTo>
                <a:lnTo>
                  <a:pt x="225549" y="517786"/>
                </a:lnTo>
                <a:lnTo>
                  <a:pt x="0" y="51778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</p:sp>
      <p:sp>
        <p:nvSpPr>
          <p:cNvPr id="54" name="文本框 53"/>
          <p:cNvSpPr txBox="1"/>
          <p:nvPr>
            <p:custDataLst>
              <p:tags r:id="rId23"/>
            </p:custDataLst>
          </p:nvPr>
        </p:nvSpPr>
        <p:spPr>
          <a:xfrm>
            <a:off x="8048755" y="2823276"/>
            <a:ext cx="2838136" cy="434811"/>
          </a:xfrm>
          <a:prstGeom prst="rect">
            <a:avLst/>
          </a:prstGeom>
          <a:noFill/>
        </p:spPr>
        <p:txBody>
          <a:bodyPr wrap="square" lIns="90000" tIns="46800" rIns="90000" bIns="46800" anchor="t">
            <a:normAutofit/>
          </a:bodyPr>
          <a:lstStyle/>
          <a:p>
            <a:pPr defTabSz="913765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1400" spc="15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线性回归、神经网络</a:t>
            </a:r>
            <a:endParaRPr lang="zh-CN" altLang="en-US" sz="1400" spc="15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>
            <p:custDataLst>
              <p:tags r:id="rId24"/>
            </p:custDataLst>
          </p:nvPr>
        </p:nvSpPr>
        <p:spPr>
          <a:xfrm>
            <a:off x="8048594" y="2354940"/>
            <a:ext cx="2836452" cy="434822"/>
          </a:xfrm>
          <a:prstGeom prst="rect">
            <a:avLst/>
          </a:prstGeom>
          <a:noFill/>
        </p:spPr>
        <p:txBody>
          <a:bodyPr wrap="square" lIns="90000" tIns="46800" rIns="90000" bIns="0" anchor="b">
            <a:noAutofit/>
          </a:bodyPr>
          <a:lstStyle>
            <a:defPPr>
              <a:defRPr lang="zh-CN"/>
            </a:defPPr>
            <a:lvl1pPr lvl="0" defTabSz="913765">
              <a:lnSpc>
                <a:spcPct val="140000"/>
              </a:lnSpc>
              <a:spcBef>
                <a:spcPct val="0"/>
              </a:spcBef>
              <a:defRPr sz="1600" b="1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 fontAlgn="auto">
              <a:lnSpc>
                <a:spcPct val="120000"/>
              </a:lnSpc>
            </a:pPr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回归</a:t>
            </a:r>
            <a:endParaRPr lang="zh-CN" altLang="en-US" sz="20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25"/>
            </p:custDataLst>
          </p:nvPr>
        </p:nvCxnSpPr>
        <p:spPr>
          <a:xfrm>
            <a:off x="6837382" y="1831671"/>
            <a:ext cx="0" cy="3170970"/>
          </a:xfrm>
          <a:prstGeom prst="line">
            <a:avLst/>
          </a:prstGeom>
          <a:ln>
            <a:solidFill>
              <a:sysClr val="window" lastClr="FFFFFF">
                <a:lumMod val="8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en-US"/>
              <a:t>sklearn</a:t>
            </a:r>
            <a:r>
              <a:rPr lang="zh-CN" altLang="en-US"/>
              <a:t>库的</a:t>
            </a:r>
            <a:r>
              <a:rPr lang="en-US" altLang="zh-CN"/>
              <a:t>SVM</a:t>
            </a:r>
            <a:r>
              <a:rPr lang="zh-CN" altLang="en-US"/>
              <a:t>重做上面的分类题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4290695"/>
            <a:ext cx="3609975" cy="2009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170" y="3665855"/>
            <a:ext cx="3646170" cy="2634615"/>
          </a:xfrm>
          <a:prstGeom prst="rect">
            <a:avLst/>
          </a:prstGeom>
        </p:spPr>
      </p:pic>
      <p:sp>
        <p:nvSpPr>
          <p:cNvPr id="7" name="文本占位符 6"/>
          <p:cNvSpPr/>
          <p:nvPr>
            <p:ph type="body"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1800"/>
              <a:t>m = 100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X_moons, y_moons = make_moons(m, noise=0.1, random_state=42)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clf = make_pipeline(StandardScaler(), SVC(gamma='auto'))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clf.fit(X_moons, y_moons)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y = clf.predict(X_moons)</a:t>
            </a:r>
            <a:endParaRPr lang="zh-CN" altLang="en-US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使用无监督聚类方法重做上题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1800"/>
              <a:t>https://github.com/bisonliao/daydayup/blob/master/mxnet/cluster.py</a:t>
            </a:r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7450" y="2600960"/>
            <a:ext cx="5372100" cy="39471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神经网络</a:t>
            </a:r>
            <a:endParaRPr lang="zh-CN" altLang="zh-CN"/>
          </a:p>
        </p:txBody>
      </p:sp>
      <p:pic>
        <p:nvPicPr>
          <p:cNvPr id="4" name="Picture 6" descr="查看源图像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520" y="2307213"/>
            <a:ext cx="5975843" cy="378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54630"/>
            <a:ext cx="2872740" cy="13487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神经网络的反向传播</a:t>
            </a:r>
            <a:endParaRPr lang="zh-CN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2723515"/>
            <a:ext cx="5979795" cy="25355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995" y="2284095"/>
            <a:ext cx="4618355" cy="34143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cxnSp>
        <p:nvCxnSpPr>
          <p:cNvPr id="51" name="直接连接符 50"/>
          <p:cNvCxnSpPr/>
          <p:nvPr>
            <p:custDataLst>
              <p:tags r:id="rId1"/>
            </p:custDataLst>
          </p:nvPr>
        </p:nvCxnSpPr>
        <p:spPr>
          <a:xfrm>
            <a:off x="3068783" y="1000792"/>
            <a:ext cx="0" cy="5581745"/>
          </a:xfrm>
          <a:prstGeom prst="line">
            <a:avLst/>
          </a:prstGeom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52" name="任意多边形 51"/>
          <p:cNvSpPr/>
          <p:nvPr>
            <p:custDataLst>
              <p:tags r:id="rId2"/>
            </p:custDataLst>
          </p:nvPr>
        </p:nvSpPr>
        <p:spPr>
          <a:xfrm>
            <a:off x="3068784" y="2201217"/>
            <a:ext cx="679942" cy="834472"/>
          </a:xfrm>
          <a:custGeom>
            <a:avLst/>
            <a:gdLst>
              <a:gd name="connsiteX0" fmla="*/ 0 w 580293"/>
              <a:gd name="connsiteY0" fmla="*/ 0 h 712177"/>
              <a:gd name="connsiteX1" fmla="*/ 580293 w 580293"/>
              <a:gd name="connsiteY1" fmla="*/ 298119 h 712177"/>
              <a:gd name="connsiteX2" fmla="*/ 580293 w 580293"/>
              <a:gd name="connsiteY2" fmla="*/ 712177 h 712177"/>
              <a:gd name="connsiteX3" fmla="*/ 0 w 580293"/>
              <a:gd name="connsiteY3" fmla="*/ 414058 h 712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293" h="712177">
                <a:moveTo>
                  <a:pt x="0" y="0"/>
                </a:moveTo>
                <a:lnTo>
                  <a:pt x="580293" y="298119"/>
                </a:lnTo>
                <a:lnTo>
                  <a:pt x="580293" y="712177"/>
                </a:lnTo>
                <a:lnTo>
                  <a:pt x="0" y="414058"/>
                </a:lnTo>
                <a:close/>
              </a:path>
            </a:pathLst>
          </a:custGeom>
          <a:solidFill>
            <a:srgbClr val="3498DB">
              <a:lumMod val="7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 sz="20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任意多边形 52"/>
          <p:cNvSpPr/>
          <p:nvPr>
            <p:custDataLst>
              <p:tags r:id="rId3"/>
            </p:custDataLst>
          </p:nvPr>
        </p:nvSpPr>
        <p:spPr>
          <a:xfrm>
            <a:off x="3748728" y="2551491"/>
            <a:ext cx="462737" cy="484199"/>
          </a:xfrm>
          <a:custGeom>
            <a:avLst/>
            <a:gdLst>
              <a:gd name="connsiteX0" fmla="*/ 0 w 394921"/>
              <a:gd name="connsiteY0" fmla="*/ 0 h 413238"/>
              <a:gd name="connsiteX1" fmla="*/ 207744 w 394921"/>
              <a:gd name="connsiteY1" fmla="*/ 0 h 413238"/>
              <a:gd name="connsiteX2" fmla="*/ 394921 w 394921"/>
              <a:gd name="connsiteY2" fmla="*/ 206619 h 413238"/>
              <a:gd name="connsiteX3" fmla="*/ 207744 w 394921"/>
              <a:gd name="connsiteY3" fmla="*/ 413238 h 413238"/>
              <a:gd name="connsiteX4" fmla="*/ 0 w 394921"/>
              <a:gd name="connsiteY4" fmla="*/ 413238 h 41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921" h="413238">
                <a:moveTo>
                  <a:pt x="0" y="0"/>
                </a:moveTo>
                <a:lnTo>
                  <a:pt x="207744" y="0"/>
                </a:lnTo>
                <a:cubicBezTo>
                  <a:pt x="311119" y="0"/>
                  <a:pt x="394921" y="92506"/>
                  <a:pt x="394921" y="206619"/>
                </a:cubicBezTo>
                <a:cubicBezTo>
                  <a:pt x="394921" y="320731"/>
                  <a:pt x="311119" y="413238"/>
                  <a:pt x="207744" y="413238"/>
                </a:cubicBezTo>
                <a:lnTo>
                  <a:pt x="0" y="413238"/>
                </a:lnTo>
                <a:close/>
              </a:path>
            </a:pathLst>
          </a:cu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sz="2000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lang="en-US" altLang="zh-CN" sz="2000" spc="30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4"/>
            </p:custDataLst>
          </p:nvPr>
        </p:nvSpPr>
        <p:spPr>
          <a:xfrm>
            <a:off x="4273274" y="2522212"/>
            <a:ext cx="6581191" cy="53493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pPr>
              <a:lnSpc>
                <a:spcPct val="120000"/>
              </a:lnSpc>
            </a:pPr>
            <a:r>
              <a:rPr lang="zh-CN" altLang="en-US" sz="1600" spc="150" dirty="0">
                <a:solidFill>
                  <a:srgbClr val="3498D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逻辑斯蒂回归</a:t>
            </a:r>
            <a:endParaRPr lang="zh-CN" altLang="en-US" sz="1600" spc="150" dirty="0">
              <a:solidFill>
                <a:srgbClr val="3498DB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任意多边形 64"/>
          <p:cNvSpPr/>
          <p:nvPr>
            <p:custDataLst>
              <p:tags r:id="rId5"/>
            </p:custDataLst>
          </p:nvPr>
        </p:nvSpPr>
        <p:spPr>
          <a:xfrm>
            <a:off x="3068784" y="3077260"/>
            <a:ext cx="679942" cy="834473"/>
          </a:xfrm>
          <a:custGeom>
            <a:avLst/>
            <a:gdLst>
              <a:gd name="connsiteX0" fmla="*/ 0 w 580293"/>
              <a:gd name="connsiteY0" fmla="*/ 0 h 712177"/>
              <a:gd name="connsiteX1" fmla="*/ 580293 w 580293"/>
              <a:gd name="connsiteY1" fmla="*/ 298119 h 712177"/>
              <a:gd name="connsiteX2" fmla="*/ 580293 w 580293"/>
              <a:gd name="connsiteY2" fmla="*/ 712177 h 712177"/>
              <a:gd name="connsiteX3" fmla="*/ 0 w 580293"/>
              <a:gd name="connsiteY3" fmla="*/ 414058 h 712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293" h="712177">
                <a:moveTo>
                  <a:pt x="0" y="0"/>
                </a:moveTo>
                <a:lnTo>
                  <a:pt x="580293" y="298119"/>
                </a:lnTo>
                <a:lnTo>
                  <a:pt x="580293" y="712177"/>
                </a:lnTo>
                <a:lnTo>
                  <a:pt x="0" y="414058"/>
                </a:lnTo>
                <a:close/>
              </a:path>
            </a:pathLst>
          </a:custGeom>
          <a:solidFill>
            <a:srgbClr val="1AA3AA">
              <a:lumMod val="7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 sz="20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任意多边形 65"/>
          <p:cNvSpPr/>
          <p:nvPr>
            <p:custDataLst>
              <p:tags r:id="rId6"/>
            </p:custDataLst>
          </p:nvPr>
        </p:nvSpPr>
        <p:spPr>
          <a:xfrm>
            <a:off x="3748728" y="3427534"/>
            <a:ext cx="462737" cy="484200"/>
          </a:xfrm>
          <a:custGeom>
            <a:avLst/>
            <a:gdLst>
              <a:gd name="connsiteX0" fmla="*/ 0 w 394921"/>
              <a:gd name="connsiteY0" fmla="*/ 0 h 413238"/>
              <a:gd name="connsiteX1" fmla="*/ 207744 w 394921"/>
              <a:gd name="connsiteY1" fmla="*/ 0 h 413238"/>
              <a:gd name="connsiteX2" fmla="*/ 394921 w 394921"/>
              <a:gd name="connsiteY2" fmla="*/ 206619 h 413238"/>
              <a:gd name="connsiteX3" fmla="*/ 207744 w 394921"/>
              <a:gd name="connsiteY3" fmla="*/ 413238 h 413238"/>
              <a:gd name="connsiteX4" fmla="*/ 0 w 394921"/>
              <a:gd name="connsiteY4" fmla="*/ 413238 h 41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921" h="413238">
                <a:moveTo>
                  <a:pt x="0" y="0"/>
                </a:moveTo>
                <a:lnTo>
                  <a:pt x="207744" y="0"/>
                </a:lnTo>
                <a:cubicBezTo>
                  <a:pt x="311119" y="0"/>
                  <a:pt x="394921" y="92506"/>
                  <a:pt x="394921" y="206619"/>
                </a:cubicBezTo>
                <a:cubicBezTo>
                  <a:pt x="394921" y="320731"/>
                  <a:pt x="311119" y="413238"/>
                  <a:pt x="207744" y="413238"/>
                </a:cubicBezTo>
                <a:lnTo>
                  <a:pt x="0" y="413238"/>
                </a:lnTo>
                <a:close/>
              </a:path>
            </a:pathLst>
          </a:cu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sz="2000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lang="en-US" altLang="zh-CN" sz="2000" spc="30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4" name="文本框 73"/>
          <p:cNvSpPr txBox="1"/>
          <p:nvPr>
            <p:custDataLst>
              <p:tags r:id="rId7"/>
            </p:custDataLst>
          </p:nvPr>
        </p:nvSpPr>
        <p:spPr>
          <a:xfrm>
            <a:off x="4273274" y="3402171"/>
            <a:ext cx="6581191" cy="53493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pPr>
              <a:lnSpc>
                <a:spcPct val="120000"/>
              </a:lnSpc>
            </a:pPr>
            <a:r>
              <a:rPr lang="zh-CN" altLang="en-US" sz="1600" spc="150">
                <a:solidFill>
                  <a:srgbClr val="1AA3AA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其他机器学习算法</a:t>
            </a:r>
            <a:endParaRPr lang="zh-CN" altLang="en-US" sz="1600" spc="150">
              <a:solidFill>
                <a:srgbClr val="1AA3AA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8" name="任意多边形 77"/>
          <p:cNvSpPr/>
          <p:nvPr>
            <p:custDataLst>
              <p:tags r:id="rId8"/>
            </p:custDataLst>
          </p:nvPr>
        </p:nvSpPr>
        <p:spPr>
          <a:xfrm>
            <a:off x="3068784" y="3957220"/>
            <a:ext cx="679942" cy="834473"/>
          </a:xfrm>
          <a:custGeom>
            <a:avLst/>
            <a:gdLst>
              <a:gd name="connsiteX0" fmla="*/ 0 w 580293"/>
              <a:gd name="connsiteY0" fmla="*/ 0 h 712177"/>
              <a:gd name="connsiteX1" fmla="*/ 580293 w 580293"/>
              <a:gd name="connsiteY1" fmla="*/ 298119 h 712177"/>
              <a:gd name="connsiteX2" fmla="*/ 580293 w 580293"/>
              <a:gd name="connsiteY2" fmla="*/ 712177 h 712177"/>
              <a:gd name="connsiteX3" fmla="*/ 0 w 580293"/>
              <a:gd name="connsiteY3" fmla="*/ 414058 h 712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293" h="712177">
                <a:moveTo>
                  <a:pt x="0" y="0"/>
                </a:moveTo>
                <a:lnTo>
                  <a:pt x="580293" y="298119"/>
                </a:lnTo>
                <a:lnTo>
                  <a:pt x="580293" y="712177"/>
                </a:lnTo>
                <a:lnTo>
                  <a:pt x="0" y="414058"/>
                </a:lnTo>
                <a:close/>
              </a:path>
            </a:pathLst>
          </a:custGeom>
          <a:solidFill>
            <a:srgbClr val="69A35B">
              <a:lumMod val="7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 sz="20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9" name="任意多边形 78"/>
          <p:cNvSpPr/>
          <p:nvPr>
            <p:custDataLst>
              <p:tags r:id="rId9"/>
            </p:custDataLst>
          </p:nvPr>
        </p:nvSpPr>
        <p:spPr>
          <a:xfrm>
            <a:off x="3748728" y="4307494"/>
            <a:ext cx="462737" cy="484200"/>
          </a:xfrm>
          <a:custGeom>
            <a:avLst/>
            <a:gdLst>
              <a:gd name="connsiteX0" fmla="*/ 0 w 394921"/>
              <a:gd name="connsiteY0" fmla="*/ 0 h 413238"/>
              <a:gd name="connsiteX1" fmla="*/ 207744 w 394921"/>
              <a:gd name="connsiteY1" fmla="*/ 0 h 413238"/>
              <a:gd name="connsiteX2" fmla="*/ 394921 w 394921"/>
              <a:gd name="connsiteY2" fmla="*/ 206619 h 413238"/>
              <a:gd name="connsiteX3" fmla="*/ 207744 w 394921"/>
              <a:gd name="connsiteY3" fmla="*/ 413238 h 413238"/>
              <a:gd name="connsiteX4" fmla="*/ 0 w 394921"/>
              <a:gd name="connsiteY4" fmla="*/ 413238 h 41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921" h="413238">
                <a:moveTo>
                  <a:pt x="0" y="0"/>
                </a:moveTo>
                <a:lnTo>
                  <a:pt x="207744" y="0"/>
                </a:lnTo>
                <a:cubicBezTo>
                  <a:pt x="311119" y="0"/>
                  <a:pt x="394921" y="92506"/>
                  <a:pt x="394921" y="206619"/>
                </a:cubicBezTo>
                <a:cubicBezTo>
                  <a:pt x="394921" y="320731"/>
                  <a:pt x="311119" y="413238"/>
                  <a:pt x="207744" y="413238"/>
                </a:cubicBezTo>
                <a:lnTo>
                  <a:pt x="0" y="413238"/>
                </a:lnTo>
                <a:close/>
              </a:path>
            </a:pathLst>
          </a:cu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sz="2000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lang="en-US" altLang="zh-CN" sz="2000" spc="30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0" name="文本框 79"/>
          <p:cNvSpPr txBox="1"/>
          <p:nvPr>
            <p:custDataLst>
              <p:tags r:id="rId10"/>
            </p:custDataLst>
          </p:nvPr>
        </p:nvSpPr>
        <p:spPr>
          <a:xfrm>
            <a:off x="4273274" y="4286040"/>
            <a:ext cx="6581191" cy="53493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pPr>
              <a:lnSpc>
                <a:spcPct val="120000"/>
              </a:lnSpc>
            </a:pPr>
            <a:r>
              <a:rPr lang="zh-CN" altLang="en-US" sz="1600" spc="150">
                <a:solidFill>
                  <a:srgbClr val="69A35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深度</a:t>
            </a:r>
            <a:r>
              <a:rPr lang="zh-CN" altLang="en-US" sz="1600" spc="150">
                <a:solidFill>
                  <a:srgbClr val="69A35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神经网络原理</a:t>
            </a:r>
            <a:endParaRPr lang="zh-CN" altLang="en-US" sz="1600" spc="150">
              <a:solidFill>
                <a:srgbClr val="69A35B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1" name="任意多边形 80"/>
          <p:cNvSpPr/>
          <p:nvPr>
            <p:custDataLst>
              <p:tags r:id="rId11"/>
            </p:custDataLst>
          </p:nvPr>
        </p:nvSpPr>
        <p:spPr>
          <a:xfrm>
            <a:off x="3068784" y="4841089"/>
            <a:ext cx="679942" cy="834473"/>
          </a:xfrm>
          <a:custGeom>
            <a:avLst/>
            <a:gdLst>
              <a:gd name="connsiteX0" fmla="*/ 0 w 580293"/>
              <a:gd name="connsiteY0" fmla="*/ 0 h 712177"/>
              <a:gd name="connsiteX1" fmla="*/ 580293 w 580293"/>
              <a:gd name="connsiteY1" fmla="*/ 298119 h 712177"/>
              <a:gd name="connsiteX2" fmla="*/ 580293 w 580293"/>
              <a:gd name="connsiteY2" fmla="*/ 712177 h 712177"/>
              <a:gd name="connsiteX3" fmla="*/ 0 w 580293"/>
              <a:gd name="connsiteY3" fmla="*/ 414058 h 712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293" h="712177">
                <a:moveTo>
                  <a:pt x="0" y="0"/>
                </a:moveTo>
                <a:lnTo>
                  <a:pt x="580293" y="298119"/>
                </a:lnTo>
                <a:lnTo>
                  <a:pt x="580293" y="712177"/>
                </a:lnTo>
                <a:lnTo>
                  <a:pt x="0" y="414058"/>
                </a:lnTo>
                <a:close/>
              </a:path>
            </a:pathLst>
          </a:cu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 sz="20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2" name="任意多边形 81"/>
          <p:cNvSpPr/>
          <p:nvPr>
            <p:custDataLst>
              <p:tags r:id="rId12"/>
            </p:custDataLst>
          </p:nvPr>
        </p:nvSpPr>
        <p:spPr>
          <a:xfrm>
            <a:off x="3748728" y="5191363"/>
            <a:ext cx="462737" cy="484200"/>
          </a:xfrm>
          <a:custGeom>
            <a:avLst/>
            <a:gdLst>
              <a:gd name="connsiteX0" fmla="*/ 0 w 394921"/>
              <a:gd name="connsiteY0" fmla="*/ 0 h 413238"/>
              <a:gd name="connsiteX1" fmla="*/ 207744 w 394921"/>
              <a:gd name="connsiteY1" fmla="*/ 0 h 413238"/>
              <a:gd name="connsiteX2" fmla="*/ 394921 w 394921"/>
              <a:gd name="connsiteY2" fmla="*/ 206619 h 413238"/>
              <a:gd name="connsiteX3" fmla="*/ 207744 w 394921"/>
              <a:gd name="connsiteY3" fmla="*/ 413238 h 413238"/>
              <a:gd name="connsiteX4" fmla="*/ 0 w 394921"/>
              <a:gd name="connsiteY4" fmla="*/ 413238 h 41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921" h="413238">
                <a:moveTo>
                  <a:pt x="0" y="0"/>
                </a:moveTo>
                <a:lnTo>
                  <a:pt x="207744" y="0"/>
                </a:lnTo>
                <a:cubicBezTo>
                  <a:pt x="311119" y="0"/>
                  <a:pt x="394921" y="92506"/>
                  <a:pt x="394921" y="206619"/>
                </a:cubicBezTo>
                <a:cubicBezTo>
                  <a:pt x="394921" y="320731"/>
                  <a:pt x="311119" y="413238"/>
                  <a:pt x="207744" y="413238"/>
                </a:cubicBezTo>
                <a:lnTo>
                  <a:pt x="0" y="413238"/>
                </a:lnTo>
                <a:close/>
              </a:path>
            </a:pathLst>
          </a:custGeom>
          <a:solidFill>
            <a:srgbClr val="9BBB5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sz="2000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endParaRPr lang="en-US" altLang="zh-CN" sz="2000" spc="30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3" name="文本框 82"/>
          <p:cNvSpPr txBox="1"/>
          <p:nvPr>
            <p:custDataLst>
              <p:tags r:id="rId13"/>
            </p:custDataLst>
          </p:nvPr>
        </p:nvSpPr>
        <p:spPr>
          <a:xfrm>
            <a:off x="4273274" y="5169909"/>
            <a:ext cx="6581191" cy="53493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pPr>
              <a:lnSpc>
                <a:spcPct val="120000"/>
              </a:lnSpc>
            </a:pPr>
            <a:r>
              <a:rPr lang="en-US" altLang="zh-CN" sz="1600" spc="150" dirty="0">
                <a:solidFill>
                  <a:srgbClr val="9BBB59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GPU</a:t>
            </a:r>
            <a:r>
              <a:rPr lang="zh-CN" altLang="en-US" sz="1600" spc="150" dirty="0">
                <a:solidFill>
                  <a:srgbClr val="9BBB59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与并行计算</a:t>
            </a:r>
            <a:endParaRPr lang="zh-CN" altLang="en-US" sz="1600" spc="150" dirty="0">
              <a:solidFill>
                <a:srgbClr val="9BBB59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4" name="任意多边形 83"/>
          <p:cNvSpPr/>
          <p:nvPr>
            <p:custDataLst>
              <p:tags r:id="rId14"/>
            </p:custDataLst>
          </p:nvPr>
        </p:nvSpPr>
        <p:spPr>
          <a:xfrm>
            <a:off x="3068784" y="1325174"/>
            <a:ext cx="679942" cy="834472"/>
          </a:xfrm>
          <a:custGeom>
            <a:avLst/>
            <a:gdLst>
              <a:gd name="connsiteX0" fmla="*/ 0 w 580293"/>
              <a:gd name="connsiteY0" fmla="*/ 0 h 712177"/>
              <a:gd name="connsiteX1" fmla="*/ 580293 w 580293"/>
              <a:gd name="connsiteY1" fmla="*/ 298119 h 712177"/>
              <a:gd name="connsiteX2" fmla="*/ 580293 w 580293"/>
              <a:gd name="connsiteY2" fmla="*/ 712177 h 712177"/>
              <a:gd name="connsiteX3" fmla="*/ 0 w 580293"/>
              <a:gd name="connsiteY3" fmla="*/ 414058 h 712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293" h="712177">
                <a:moveTo>
                  <a:pt x="0" y="0"/>
                </a:moveTo>
                <a:lnTo>
                  <a:pt x="580293" y="298119"/>
                </a:lnTo>
                <a:lnTo>
                  <a:pt x="580293" y="712177"/>
                </a:lnTo>
                <a:lnTo>
                  <a:pt x="0" y="414058"/>
                </a:lnTo>
                <a:close/>
              </a:path>
            </a:pathLst>
          </a:custGeom>
          <a:solidFill>
            <a:srgbClr val="1F74AD">
              <a:lumMod val="7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 sz="20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5" name="任意多边形 84"/>
          <p:cNvSpPr/>
          <p:nvPr>
            <p:custDataLst>
              <p:tags r:id="rId15"/>
            </p:custDataLst>
          </p:nvPr>
        </p:nvSpPr>
        <p:spPr>
          <a:xfrm>
            <a:off x="3748728" y="1675448"/>
            <a:ext cx="462737" cy="484199"/>
          </a:xfrm>
          <a:custGeom>
            <a:avLst/>
            <a:gdLst>
              <a:gd name="connsiteX0" fmla="*/ 0 w 394921"/>
              <a:gd name="connsiteY0" fmla="*/ 0 h 413238"/>
              <a:gd name="connsiteX1" fmla="*/ 207744 w 394921"/>
              <a:gd name="connsiteY1" fmla="*/ 0 h 413238"/>
              <a:gd name="connsiteX2" fmla="*/ 394921 w 394921"/>
              <a:gd name="connsiteY2" fmla="*/ 206619 h 413238"/>
              <a:gd name="connsiteX3" fmla="*/ 207744 w 394921"/>
              <a:gd name="connsiteY3" fmla="*/ 413238 h 413238"/>
              <a:gd name="connsiteX4" fmla="*/ 0 w 394921"/>
              <a:gd name="connsiteY4" fmla="*/ 413238 h 41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921" h="413238">
                <a:moveTo>
                  <a:pt x="0" y="0"/>
                </a:moveTo>
                <a:lnTo>
                  <a:pt x="207744" y="0"/>
                </a:lnTo>
                <a:cubicBezTo>
                  <a:pt x="311119" y="0"/>
                  <a:pt x="394921" y="92506"/>
                  <a:pt x="394921" y="206619"/>
                </a:cubicBezTo>
                <a:cubicBezTo>
                  <a:pt x="394921" y="320731"/>
                  <a:pt x="311119" y="413238"/>
                  <a:pt x="207744" y="413238"/>
                </a:cubicBezTo>
                <a:lnTo>
                  <a:pt x="0" y="413238"/>
                </a:lnTo>
                <a:close/>
              </a:path>
            </a:pathLst>
          </a:cu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sz="2000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lang="en-US" altLang="zh-CN" sz="2000" spc="30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6" name="文本框 85"/>
          <p:cNvSpPr txBox="1"/>
          <p:nvPr>
            <p:custDataLst>
              <p:tags r:id="rId16"/>
            </p:custDataLst>
          </p:nvPr>
        </p:nvSpPr>
        <p:spPr>
          <a:xfrm>
            <a:off x="4273274" y="1646169"/>
            <a:ext cx="6581191" cy="53493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pPr>
              <a:lnSpc>
                <a:spcPct val="120000"/>
              </a:lnSpc>
            </a:pPr>
            <a:r>
              <a:rPr lang="zh-CN" altLang="en-US" sz="1600" spc="150" dirty="0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从最简单的线性回归</a:t>
            </a:r>
            <a:r>
              <a:rPr lang="zh-CN" altLang="en-US" sz="1600" spc="150" dirty="0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说起</a:t>
            </a:r>
            <a:endParaRPr lang="zh-CN" altLang="en-US" sz="1600" spc="150" dirty="0">
              <a:solidFill>
                <a:srgbClr val="1F74AD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3" name="任意多边形 16"/>
          <p:cNvSpPr/>
          <p:nvPr>
            <p:custDataLst>
              <p:tags r:id="rId17"/>
            </p:custDataLst>
          </p:nvPr>
        </p:nvSpPr>
        <p:spPr>
          <a:xfrm>
            <a:off x="3068784" y="5724956"/>
            <a:ext cx="679942" cy="834473"/>
          </a:xfrm>
          <a:custGeom>
            <a:avLst/>
            <a:gdLst>
              <a:gd name="connsiteX0" fmla="*/ 0 w 580293"/>
              <a:gd name="connsiteY0" fmla="*/ 0 h 712177"/>
              <a:gd name="connsiteX1" fmla="*/ 580293 w 580293"/>
              <a:gd name="connsiteY1" fmla="*/ 298119 h 712177"/>
              <a:gd name="connsiteX2" fmla="*/ 580293 w 580293"/>
              <a:gd name="connsiteY2" fmla="*/ 712177 h 712177"/>
              <a:gd name="connsiteX3" fmla="*/ 0 w 580293"/>
              <a:gd name="connsiteY3" fmla="*/ 414058 h 712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293" h="712177">
                <a:moveTo>
                  <a:pt x="0" y="0"/>
                </a:moveTo>
                <a:lnTo>
                  <a:pt x="580293" y="298119"/>
                </a:lnTo>
                <a:lnTo>
                  <a:pt x="580293" y="712177"/>
                </a:lnTo>
                <a:lnTo>
                  <a:pt x="0" y="414058"/>
                </a:lnTo>
                <a:close/>
              </a:path>
            </a:pathLst>
          </a:custGeom>
          <a:solidFill>
            <a:srgbClr val="FFC000">
              <a:lumMod val="75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>
              <a:lnSpc>
                <a:spcPct val="120000"/>
              </a:lnSpc>
            </a:pPr>
            <a:endParaRPr lang="zh-CN" altLang="en-US" sz="20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任意多边形 17"/>
          <p:cNvSpPr/>
          <p:nvPr>
            <p:custDataLst>
              <p:tags r:id="rId18"/>
            </p:custDataLst>
          </p:nvPr>
        </p:nvSpPr>
        <p:spPr>
          <a:xfrm>
            <a:off x="3748728" y="6075230"/>
            <a:ext cx="462737" cy="484200"/>
          </a:xfrm>
          <a:custGeom>
            <a:avLst/>
            <a:gdLst>
              <a:gd name="connsiteX0" fmla="*/ 0 w 394921"/>
              <a:gd name="connsiteY0" fmla="*/ 0 h 413238"/>
              <a:gd name="connsiteX1" fmla="*/ 207744 w 394921"/>
              <a:gd name="connsiteY1" fmla="*/ 0 h 413238"/>
              <a:gd name="connsiteX2" fmla="*/ 394921 w 394921"/>
              <a:gd name="connsiteY2" fmla="*/ 206619 h 413238"/>
              <a:gd name="connsiteX3" fmla="*/ 207744 w 394921"/>
              <a:gd name="connsiteY3" fmla="*/ 413238 h 413238"/>
              <a:gd name="connsiteX4" fmla="*/ 0 w 394921"/>
              <a:gd name="connsiteY4" fmla="*/ 413238 h 41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921" h="413238">
                <a:moveTo>
                  <a:pt x="0" y="0"/>
                </a:moveTo>
                <a:lnTo>
                  <a:pt x="207744" y="0"/>
                </a:lnTo>
                <a:cubicBezTo>
                  <a:pt x="311119" y="0"/>
                  <a:pt x="394921" y="92506"/>
                  <a:pt x="394921" y="206619"/>
                </a:cubicBezTo>
                <a:cubicBezTo>
                  <a:pt x="394921" y="320731"/>
                  <a:pt x="311119" y="413238"/>
                  <a:pt x="207744" y="413238"/>
                </a:cubicBezTo>
                <a:lnTo>
                  <a:pt x="0" y="41323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sz="2000" spc="3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lang="en-US" altLang="zh-CN" sz="2000" spc="30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5" name="文本框 94"/>
          <p:cNvSpPr txBox="1"/>
          <p:nvPr>
            <p:custDataLst>
              <p:tags r:id="rId19"/>
            </p:custDataLst>
          </p:nvPr>
        </p:nvSpPr>
        <p:spPr>
          <a:xfrm>
            <a:off x="4273274" y="6053776"/>
            <a:ext cx="6581191" cy="534932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pPr>
              <a:lnSpc>
                <a:spcPct val="120000"/>
              </a:lnSpc>
            </a:pPr>
            <a:r>
              <a:rPr lang="zh-CN" altLang="en-US" sz="1600" spc="150" dirty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深度学习的应用实例</a:t>
            </a:r>
            <a:endParaRPr lang="zh-CN" altLang="en-US" sz="1600" spc="150" dirty="0">
              <a:solidFill>
                <a:srgbClr val="FFC000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使用神经网络重做上题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9045" y="2555875"/>
            <a:ext cx="5280660" cy="390906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1800"/>
              <a:t>https://github.com/bisonliao/daydayup/blob/master/mxnet/</a:t>
            </a:r>
            <a:r>
              <a:rPr lang="en-US" altLang="zh-CN" sz="1800"/>
              <a:t>nn</a:t>
            </a:r>
            <a:r>
              <a:rPr lang="zh-CN" altLang="en-US" sz="1800"/>
              <a:t>.py</a:t>
            </a:r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2578735"/>
            <a:ext cx="530352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FDDFF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69" b="31534"/>
          <a:stretch>
            <a:fillRect/>
          </a:stretch>
        </p:blipFill>
        <p:spPr>
          <a:xfrm>
            <a:off x="0" y="2820853"/>
            <a:ext cx="12192000" cy="2077718"/>
          </a:xfrm>
          <a:custGeom>
            <a:avLst/>
            <a:gdLst>
              <a:gd name="connsiteX0" fmla="*/ 0 w 12192000"/>
              <a:gd name="connsiteY0" fmla="*/ 0 h 2077718"/>
              <a:gd name="connsiteX1" fmla="*/ 12192000 w 12192000"/>
              <a:gd name="connsiteY1" fmla="*/ 0 h 2077718"/>
              <a:gd name="connsiteX2" fmla="*/ 12192000 w 12192000"/>
              <a:gd name="connsiteY2" fmla="*/ 2077718 h 2077718"/>
              <a:gd name="connsiteX3" fmla="*/ 0 w 12192000"/>
              <a:gd name="connsiteY3" fmla="*/ 2077718 h 207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77718">
                <a:moveTo>
                  <a:pt x="0" y="0"/>
                </a:moveTo>
                <a:lnTo>
                  <a:pt x="12192000" y="0"/>
                </a:lnTo>
                <a:lnTo>
                  <a:pt x="12192000" y="2077718"/>
                </a:lnTo>
                <a:lnTo>
                  <a:pt x="0" y="2077718"/>
                </a:lnTo>
                <a:close/>
              </a:path>
            </a:pathLst>
          </a:custGeom>
        </p:spPr>
      </p:pic>
      <p:sp>
        <p:nvSpPr>
          <p:cNvPr id="9" name="任意多边形 8"/>
          <p:cNvSpPr/>
          <p:nvPr/>
        </p:nvSpPr>
        <p:spPr>
          <a:xfrm>
            <a:off x="5320393" y="2155373"/>
            <a:ext cx="1551215" cy="1583872"/>
          </a:xfrm>
          <a:custGeom>
            <a:avLst/>
            <a:gdLst>
              <a:gd name="connsiteX0" fmla="*/ 0 w 1551215"/>
              <a:gd name="connsiteY0" fmla="*/ 0 h 1583872"/>
              <a:gd name="connsiteX1" fmla="*/ 449036 w 1551215"/>
              <a:gd name="connsiteY1" fmla="*/ 0 h 1583872"/>
              <a:gd name="connsiteX2" fmla="*/ 449036 w 1551215"/>
              <a:gd name="connsiteY2" fmla="*/ 71936 h 1583872"/>
              <a:gd name="connsiteX3" fmla="*/ 73607 w 1551215"/>
              <a:gd name="connsiteY3" fmla="*/ 71936 h 1583872"/>
              <a:gd name="connsiteX4" fmla="*/ 73607 w 1551215"/>
              <a:gd name="connsiteY4" fmla="*/ 1511936 h 1583872"/>
              <a:gd name="connsiteX5" fmla="*/ 1477607 w 1551215"/>
              <a:gd name="connsiteY5" fmla="*/ 1511936 h 1583872"/>
              <a:gd name="connsiteX6" fmla="*/ 1477607 w 1551215"/>
              <a:gd name="connsiteY6" fmla="*/ 71936 h 1583872"/>
              <a:gd name="connsiteX7" fmla="*/ 1102179 w 1551215"/>
              <a:gd name="connsiteY7" fmla="*/ 71936 h 1583872"/>
              <a:gd name="connsiteX8" fmla="*/ 1102179 w 1551215"/>
              <a:gd name="connsiteY8" fmla="*/ 0 h 1583872"/>
              <a:gd name="connsiteX9" fmla="*/ 1551215 w 1551215"/>
              <a:gd name="connsiteY9" fmla="*/ 0 h 1583872"/>
              <a:gd name="connsiteX10" fmla="*/ 1551215 w 1551215"/>
              <a:gd name="connsiteY10" fmla="*/ 1583872 h 1583872"/>
              <a:gd name="connsiteX11" fmla="*/ 0 w 1551215"/>
              <a:gd name="connsiteY11" fmla="*/ 1583872 h 158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1215" h="1583872">
                <a:moveTo>
                  <a:pt x="0" y="0"/>
                </a:moveTo>
                <a:lnTo>
                  <a:pt x="449036" y="0"/>
                </a:lnTo>
                <a:lnTo>
                  <a:pt x="449036" y="71936"/>
                </a:lnTo>
                <a:lnTo>
                  <a:pt x="73607" y="71936"/>
                </a:lnTo>
                <a:lnTo>
                  <a:pt x="73607" y="1511936"/>
                </a:lnTo>
                <a:lnTo>
                  <a:pt x="1477607" y="1511936"/>
                </a:lnTo>
                <a:lnTo>
                  <a:pt x="1477607" y="71936"/>
                </a:lnTo>
                <a:lnTo>
                  <a:pt x="1102179" y="71936"/>
                </a:lnTo>
                <a:lnTo>
                  <a:pt x="1102179" y="0"/>
                </a:lnTo>
                <a:lnTo>
                  <a:pt x="1551215" y="0"/>
                </a:lnTo>
                <a:lnTo>
                  <a:pt x="1551215" y="1583872"/>
                </a:lnTo>
                <a:lnTo>
                  <a:pt x="0" y="1583872"/>
                </a:lnTo>
                <a:close/>
              </a:path>
            </a:pathLst>
          </a:custGeom>
          <a:solidFill>
            <a:srgbClr val="5EF8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0800000">
            <a:off x="5943600" y="3184072"/>
            <a:ext cx="304800" cy="277586"/>
          </a:xfrm>
          <a:prstGeom prst="triangle">
            <a:avLst/>
          </a:prstGeom>
          <a:gradFill>
            <a:gsLst>
              <a:gs pos="0">
                <a:srgbClr val="5EF8FF"/>
              </a:gs>
              <a:gs pos="100000">
                <a:srgbClr val="228F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79844" y="1620524"/>
            <a:ext cx="65361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EF8FF"/>
                    </a:gs>
                    <a:gs pos="100000">
                      <a:srgbClr val="228FFF"/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Arial" panose="020B0604020202020204" pitchFamily="34" charset="0"/>
                <a:ea typeface="方正宋刻本秀楷_GBK" panose="02000000000000000000" charset="-122"/>
                <a:cs typeface="Arial" panose="020B0604020202020204" pitchFamily="34" charset="0"/>
                <a:sym typeface="方正宋刻本秀楷_GBK" panose="02000000000000000000" charset="-122"/>
              </a:rPr>
              <a:t>4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EF8FF"/>
                  </a:gs>
                  <a:gs pos="100000">
                    <a:srgbClr val="228FFF"/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Arial" panose="020B0604020202020204" pitchFamily="34" charset="0"/>
              <a:ea typeface="方正宋刻本秀楷_GBK" panose="02000000000000000000" charset="-122"/>
              <a:cs typeface="Arial" panose="020B0604020202020204" pitchFamily="34" charset="0"/>
              <a:sym typeface="方正宋刻本秀楷_GBK" panose="020000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75761" y="3953254"/>
            <a:ext cx="3840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zh-CN" sz="3600" dirty="0">
                <a:gradFill>
                  <a:gsLst>
                    <a:gs pos="100000">
                      <a:srgbClr val="228FFF"/>
                    </a:gs>
                    <a:gs pos="0">
                      <a:srgbClr val="5EF8FF"/>
                    </a:gs>
                  </a:gsLst>
                  <a:lin ang="2700000" scaled="1"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深度神经网络原理</a:t>
            </a:r>
            <a:endParaRPr lang="zh-CN" altLang="zh-CN" sz="3600" dirty="0"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深度学习应用领域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5625"/>
            <a:ext cx="9639300" cy="44303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几种典型的运算</a:t>
            </a:r>
            <a:r>
              <a:rPr lang="en-US" altLang="zh-CN"/>
              <a:t>-</a:t>
            </a:r>
            <a:r>
              <a:rPr lang="zh-CN" altLang="en-US"/>
              <a:t>卷积</a:t>
            </a:r>
            <a:endParaRPr lang="zh-CN" altLang="en-US"/>
          </a:p>
        </p:txBody>
      </p:sp>
      <p:pic>
        <p:nvPicPr>
          <p:cNvPr id="5" name="图片 4" descr="图片包含 游戏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70" y="1691005"/>
            <a:ext cx="4124325" cy="3267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 descr="图片包含 游戏机, 文字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691005"/>
            <a:ext cx="4290461" cy="21263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5978111" y="4340736"/>
            <a:ext cx="49776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solidFill>
                  <a:schemeClr val="bg1"/>
                </a:solidFill>
              </a:rPr>
              <a:t>假设输入一张</a:t>
            </a:r>
            <a:r>
              <a:rPr lang="en-US" altLang="zh-CN" dirty="0">
                <a:solidFill>
                  <a:schemeClr val="bg1"/>
                </a:solidFill>
              </a:rPr>
              <a:t>224 X 224 X 3</a:t>
            </a:r>
            <a:r>
              <a:rPr lang="zh-CN" altLang="en-US" dirty="0">
                <a:solidFill>
                  <a:schemeClr val="bg1"/>
                </a:solidFill>
              </a:rPr>
              <a:t>的图片，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经过</a:t>
            </a:r>
            <a:r>
              <a:rPr lang="en-US" altLang="zh-CN" dirty="0">
                <a:solidFill>
                  <a:schemeClr val="bg1"/>
                </a:solidFill>
              </a:rPr>
              <a:t>3X3X64</a:t>
            </a:r>
            <a:r>
              <a:rPr lang="zh-CN" altLang="en-US" dirty="0">
                <a:solidFill>
                  <a:schemeClr val="bg1"/>
                </a:solidFill>
              </a:rPr>
              <a:t>卷积，需要：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9 X (224-3+1)X(224-3+1)X64= 28M </a:t>
            </a:r>
            <a:r>
              <a:rPr lang="zh-CN" altLang="en-US" dirty="0">
                <a:solidFill>
                  <a:schemeClr val="bg1"/>
                </a:solidFill>
              </a:rPr>
              <a:t>次乘加运算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再经过一次</a:t>
            </a:r>
            <a:r>
              <a:rPr lang="en-US" altLang="zh-CN" dirty="0">
                <a:solidFill>
                  <a:schemeClr val="bg1"/>
                </a:solidFill>
              </a:rPr>
              <a:t>3X3X128</a:t>
            </a:r>
            <a:r>
              <a:rPr lang="zh-CN" altLang="en-US" dirty="0">
                <a:solidFill>
                  <a:schemeClr val="bg1"/>
                </a:solidFill>
              </a:rPr>
              <a:t>卷积，又需要：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64X220X220X128=396M </a:t>
            </a:r>
            <a:r>
              <a:rPr lang="zh-CN" altLang="en-US" dirty="0">
                <a:solidFill>
                  <a:schemeClr val="bg1"/>
                </a:solidFill>
              </a:rPr>
              <a:t>次乘加运算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几种典型的运算</a:t>
            </a:r>
            <a:r>
              <a:rPr lang="en-US" altLang="zh-CN"/>
              <a:t>-</a:t>
            </a:r>
            <a:r>
              <a:rPr lang="zh-CN" altLang="en-US"/>
              <a:t>激活函数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14830"/>
            <a:ext cx="5559425" cy="4351655"/>
          </a:xfrm>
        </p:spPr>
        <p:txBody>
          <a:bodyPr/>
          <a:p>
            <a:pPr marL="0" indent="0">
              <a:buNone/>
            </a:pPr>
            <a:r>
              <a:rPr lang="zh-CN" altLang="en-US" sz="1800"/>
              <a:t>如何避免梯度消失？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1</a:t>
            </a:r>
            <a:r>
              <a:rPr lang="zh-CN" altLang="en-US" sz="1800"/>
              <a:t>、使用</a:t>
            </a:r>
            <a:r>
              <a:rPr lang="en-US" altLang="zh-CN" sz="1800"/>
              <a:t>ReLU</a:t>
            </a:r>
            <a:r>
              <a:rPr lang="zh-CN" altLang="en-US" sz="1800"/>
              <a:t>替代</a:t>
            </a:r>
            <a:r>
              <a:rPr lang="en-US" altLang="zh-CN" sz="1800"/>
              <a:t>Sigmoid</a:t>
            </a: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2</a:t>
            </a:r>
            <a:r>
              <a:rPr lang="zh-CN" altLang="en-US" sz="1800"/>
              <a:t>、输入值标准化到 </a:t>
            </a:r>
            <a:r>
              <a:rPr lang="en-US" altLang="zh-CN" sz="1800"/>
              <a:t>[0zhi-1]</a:t>
            </a:r>
            <a:r>
              <a:rPr lang="zh-CN" altLang="en-US" sz="1800"/>
              <a:t>之间</a:t>
            </a: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如果没有激活函数：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1</a:t>
            </a:r>
            <a:r>
              <a:rPr lang="zh-CN" altLang="en-US" sz="1800"/>
              <a:t>、模型</a:t>
            </a:r>
            <a:r>
              <a:rPr lang="zh-CN" altLang="en-US" sz="1800"/>
              <a:t>失去非线性能力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2</a:t>
            </a:r>
            <a:r>
              <a:rPr lang="zh-CN" altLang="en-US" sz="1800"/>
              <a:t>、所有</a:t>
            </a:r>
            <a:r>
              <a:rPr lang="en-US" altLang="zh-CN" sz="1800"/>
              <a:t>wb</a:t>
            </a:r>
            <a:r>
              <a:rPr lang="zh-CN" altLang="en-US" sz="1800"/>
              <a:t>参数会退化，失去表达能力</a:t>
            </a:r>
            <a:endParaRPr lang="zh-CN" altLang="en-US" sz="1800"/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9585" y="1893570"/>
            <a:ext cx="5028565" cy="47434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几种典型的运算</a:t>
            </a:r>
            <a:r>
              <a:rPr lang="en-US" altLang="zh-CN"/>
              <a:t>-</a:t>
            </a:r>
            <a:r>
              <a:rPr lang="zh-CN" altLang="en-US"/>
              <a:t>全连接层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缺点是运算量巨大，卷积层可以认为是对全连接层的优化</a:t>
            </a:r>
            <a:endParaRPr lang="zh-CN" altLang="en-US"/>
          </a:p>
        </p:txBody>
      </p:sp>
      <p:pic>
        <p:nvPicPr>
          <p:cNvPr id="4" name="Picture 6" descr="查看源图像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50" y="2617728"/>
            <a:ext cx="5975843" cy="378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几种典型的运算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损失函数</a:t>
            </a:r>
            <a:endParaRPr lang="zh-CN" altLang="en-US">
              <a:sym typeface="+mn-ea"/>
            </a:endParaRPr>
          </a:p>
        </p:txBody>
      </p:sp>
      <p:pic>
        <p:nvPicPr>
          <p:cNvPr id="5" name="图片 4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275" y="2435225"/>
            <a:ext cx="6013450" cy="3208655"/>
          </a:xfrm>
          <a:prstGeom prst="rect">
            <a:avLst/>
          </a:prstGeom>
        </p:spPr>
      </p:pic>
      <p:pic>
        <p:nvPicPr>
          <p:cNvPr id="6" name="图片 5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265" y="2435225"/>
            <a:ext cx="4996180" cy="32124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深度神经网络计算量巨大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7485" y="99206"/>
            <a:ext cx="2999758" cy="66601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19" y="1840849"/>
            <a:ext cx="6515362" cy="154943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38403" y="4137618"/>
            <a:ext cx="763061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solidFill>
                  <a:schemeClr val="bg1"/>
                </a:solidFill>
              </a:rPr>
              <a:t>再乘以十万计的样本数，再乘以千计的</a:t>
            </a:r>
            <a:r>
              <a:rPr lang="en-US" altLang="zh-CN" dirty="0">
                <a:solidFill>
                  <a:schemeClr val="bg1"/>
                </a:solidFill>
              </a:rPr>
              <a:t>epoch</a:t>
            </a:r>
            <a:r>
              <a:rPr lang="zh-CN" altLang="en-US" dirty="0">
                <a:solidFill>
                  <a:schemeClr val="bg1"/>
                </a:solidFill>
              </a:rPr>
              <a:t>数，共计</a:t>
            </a:r>
            <a:r>
              <a:rPr lang="en-US" altLang="zh-CN" dirty="0">
                <a:solidFill>
                  <a:schemeClr val="bg1"/>
                </a:solidFill>
              </a:rPr>
              <a:t>2000P FLOPs</a:t>
            </a:r>
            <a:r>
              <a:rPr lang="zh-CN" altLang="en-US" dirty="0">
                <a:solidFill>
                  <a:schemeClr val="bg1"/>
                </a:solidFill>
              </a:rPr>
              <a:t>计算量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GTX 1060</a:t>
            </a:r>
            <a:r>
              <a:rPr lang="zh-CN" altLang="en-US" dirty="0">
                <a:solidFill>
                  <a:schemeClr val="bg1"/>
                </a:solidFill>
              </a:rPr>
              <a:t>                  </a:t>
            </a:r>
            <a:r>
              <a:rPr lang="en-US" altLang="zh-CN" dirty="0">
                <a:solidFill>
                  <a:schemeClr val="bg1"/>
                </a:solidFill>
              </a:rPr>
              <a:t>4T FLOPS(fp32)</a:t>
            </a:r>
            <a:r>
              <a:rPr lang="zh-CN" altLang="en-US" dirty="0">
                <a:solidFill>
                  <a:schemeClr val="bg1"/>
                </a:solidFill>
              </a:rPr>
              <a:t>       耗时 </a:t>
            </a:r>
            <a:r>
              <a:rPr lang="en-US" altLang="zh-CN" dirty="0">
                <a:solidFill>
                  <a:schemeClr val="bg1"/>
                </a:solidFill>
              </a:rPr>
              <a:t>139</a:t>
            </a:r>
            <a:r>
              <a:rPr lang="zh-CN" altLang="en-US" dirty="0">
                <a:solidFill>
                  <a:schemeClr val="bg1"/>
                </a:solidFill>
              </a:rPr>
              <a:t>小时（约</a:t>
            </a:r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en-US" dirty="0">
                <a:solidFill>
                  <a:schemeClr val="bg1"/>
                </a:solidFill>
              </a:rPr>
              <a:t>天）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Intel Core i7            70G FLOPS(fp32)</a:t>
            </a:r>
            <a:r>
              <a:rPr lang="zh-CN" altLang="en-US" dirty="0">
                <a:solidFill>
                  <a:schemeClr val="bg1"/>
                </a:solidFill>
              </a:rPr>
              <a:t>       耗时近</a:t>
            </a:r>
            <a:r>
              <a:rPr lang="en-US" altLang="zh-CN" dirty="0">
                <a:solidFill>
                  <a:schemeClr val="bg1"/>
                </a:solidFill>
              </a:rPr>
              <a:t>60</a:t>
            </a:r>
            <a:r>
              <a:rPr lang="zh-CN" altLang="en-US" dirty="0">
                <a:solidFill>
                  <a:schemeClr val="bg1"/>
                </a:solidFill>
              </a:rPr>
              <a:t>倍   （约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年）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  <a:hlinkClick r:id="rId3"/>
              </a:rPr>
              <a:t>https://wccftech.com/nvidia-geforce-gtx-1060-final-specifications/</a:t>
            </a:r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https://hexus.net/tech/news/cpu/109487-intel-core-i7-8700k-sisoft-sandra-benchmark-results-spotted/</a:t>
            </a:r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https://arxiv.org/abs/1512.03385</a:t>
            </a:r>
            <a:endParaRPr lang="en-US" altLang="zh-CN" sz="1000" dirty="0">
              <a:solidFill>
                <a:schemeClr val="bg1"/>
              </a:solidFill>
            </a:endParaRPr>
          </a:p>
          <a:p>
            <a:endParaRPr lang="en-US" altLang="zh-CN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各种深度学习框架都支持</a:t>
            </a:r>
            <a:r>
              <a:rPr lang="en-US" altLang="zh-CN"/>
              <a:t>GPU</a:t>
            </a:r>
            <a:r>
              <a:rPr lang="zh-CN" altLang="en-US"/>
              <a:t>加速</a:t>
            </a:r>
            <a:endParaRPr lang="zh-CN" altLang="en-US"/>
          </a:p>
        </p:txBody>
      </p:sp>
      <p:pic>
        <p:nvPicPr>
          <p:cNvPr id="5" name="图片 4" descr="手机截图图社交软件的信息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248" y="2389193"/>
            <a:ext cx="3359674" cy="37749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手机屏幕截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920" y="2389193"/>
            <a:ext cx="2057329" cy="37749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81" y="2389193"/>
            <a:ext cx="3542208" cy="39891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1286802" y="624579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err="1">
                <a:solidFill>
                  <a:schemeClr val="bg1"/>
                </a:solidFill>
              </a:rPr>
              <a:t>pytorch</a:t>
            </a:r>
            <a:endParaRPr lang="en-US" altLang="zh-CN" dirty="0" err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19376" y="622667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err="1">
                <a:solidFill>
                  <a:schemeClr val="bg1"/>
                </a:solidFill>
              </a:rPr>
              <a:t>caffe</a:t>
            </a:r>
            <a:endParaRPr lang="en-US" altLang="zh-CN" dirty="0" err="1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30695" y="6410171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err="1">
                <a:solidFill>
                  <a:schemeClr val="bg1"/>
                </a:solidFill>
              </a:rPr>
              <a:t>mxnet</a:t>
            </a:r>
            <a:endParaRPr lang="en-US" altLang="zh-CN" dirty="0" err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典型的卷积神经网络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87245"/>
            <a:ext cx="3528060" cy="304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515" y="2087245"/>
            <a:ext cx="701040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FDDFF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69" b="31534"/>
          <a:stretch>
            <a:fillRect/>
          </a:stretch>
        </p:blipFill>
        <p:spPr>
          <a:xfrm>
            <a:off x="0" y="2820853"/>
            <a:ext cx="12192000" cy="2077718"/>
          </a:xfrm>
          <a:custGeom>
            <a:avLst/>
            <a:gdLst>
              <a:gd name="connsiteX0" fmla="*/ 0 w 12192000"/>
              <a:gd name="connsiteY0" fmla="*/ 0 h 2077718"/>
              <a:gd name="connsiteX1" fmla="*/ 12192000 w 12192000"/>
              <a:gd name="connsiteY1" fmla="*/ 0 h 2077718"/>
              <a:gd name="connsiteX2" fmla="*/ 12192000 w 12192000"/>
              <a:gd name="connsiteY2" fmla="*/ 2077718 h 2077718"/>
              <a:gd name="connsiteX3" fmla="*/ 0 w 12192000"/>
              <a:gd name="connsiteY3" fmla="*/ 2077718 h 207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77718">
                <a:moveTo>
                  <a:pt x="0" y="0"/>
                </a:moveTo>
                <a:lnTo>
                  <a:pt x="12192000" y="0"/>
                </a:lnTo>
                <a:lnTo>
                  <a:pt x="12192000" y="2077718"/>
                </a:lnTo>
                <a:lnTo>
                  <a:pt x="0" y="2077718"/>
                </a:lnTo>
                <a:close/>
              </a:path>
            </a:pathLst>
          </a:custGeom>
        </p:spPr>
      </p:pic>
      <p:sp>
        <p:nvSpPr>
          <p:cNvPr id="9" name="任意多边形 8"/>
          <p:cNvSpPr/>
          <p:nvPr/>
        </p:nvSpPr>
        <p:spPr>
          <a:xfrm>
            <a:off x="5320393" y="2155373"/>
            <a:ext cx="1551215" cy="1583872"/>
          </a:xfrm>
          <a:custGeom>
            <a:avLst/>
            <a:gdLst>
              <a:gd name="connsiteX0" fmla="*/ 0 w 1551215"/>
              <a:gd name="connsiteY0" fmla="*/ 0 h 1583872"/>
              <a:gd name="connsiteX1" fmla="*/ 449036 w 1551215"/>
              <a:gd name="connsiteY1" fmla="*/ 0 h 1583872"/>
              <a:gd name="connsiteX2" fmla="*/ 449036 w 1551215"/>
              <a:gd name="connsiteY2" fmla="*/ 71936 h 1583872"/>
              <a:gd name="connsiteX3" fmla="*/ 73607 w 1551215"/>
              <a:gd name="connsiteY3" fmla="*/ 71936 h 1583872"/>
              <a:gd name="connsiteX4" fmla="*/ 73607 w 1551215"/>
              <a:gd name="connsiteY4" fmla="*/ 1511936 h 1583872"/>
              <a:gd name="connsiteX5" fmla="*/ 1477607 w 1551215"/>
              <a:gd name="connsiteY5" fmla="*/ 1511936 h 1583872"/>
              <a:gd name="connsiteX6" fmla="*/ 1477607 w 1551215"/>
              <a:gd name="connsiteY6" fmla="*/ 71936 h 1583872"/>
              <a:gd name="connsiteX7" fmla="*/ 1102179 w 1551215"/>
              <a:gd name="connsiteY7" fmla="*/ 71936 h 1583872"/>
              <a:gd name="connsiteX8" fmla="*/ 1102179 w 1551215"/>
              <a:gd name="connsiteY8" fmla="*/ 0 h 1583872"/>
              <a:gd name="connsiteX9" fmla="*/ 1551215 w 1551215"/>
              <a:gd name="connsiteY9" fmla="*/ 0 h 1583872"/>
              <a:gd name="connsiteX10" fmla="*/ 1551215 w 1551215"/>
              <a:gd name="connsiteY10" fmla="*/ 1583872 h 1583872"/>
              <a:gd name="connsiteX11" fmla="*/ 0 w 1551215"/>
              <a:gd name="connsiteY11" fmla="*/ 1583872 h 158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1215" h="1583872">
                <a:moveTo>
                  <a:pt x="0" y="0"/>
                </a:moveTo>
                <a:lnTo>
                  <a:pt x="449036" y="0"/>
                </a:lnTo>
                <a:lnTo>
                  <a:pt x="449036" y="71936"/>
                </a:lnTo>
                <a:lnTo>
                  <a:pt x="73607" y="71936"/>
                </a:lnTo>
                <a:lnTo>
                  <a:pt x="73607" y="1511936"/>
                </a:lnTo>
                <a:lnTo>
                  <a:pt x="1477607" y="1511936"/>
                </a:lnTo>
                <a:lnTo>
                  <a:pt x="1477607" y="71936"/>
                </a:lnTo>
                <a:lnTo>
                  <a:pt x="1102179" y="71936"/>
                </a:lnTo>
                <a:lnTo>
                  <a:pt x="1102179" y="0"/>
                </a:lnTo>
                <a:lnTo>
                  <a:pt x="1551215" y="0"/>
                </a:lnTo>
                <a:lnTo>
                  <a:pt x="1551215" y="1583872"/>
                </a:lnTo>
                <a:lnTo>
                  <a:pt x="0" y="1583872"/>
                </a:lnTo>
                <a:close/>
              </a:path>
            </a:pathLst>
          </a:custGeom>
          <a:solidFill>
            <a:srgbClr val="5EF8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0800000">
            <a:off x="5943600" y="3184072"/>
            <a:ext cx="304800" cy="277586"/>
          </a:xfrm>
          <a:prstGeom prst="triangle">
            <a:avLst/>
          </a:prstGeom>
          <a:gradFill>
            <a:gsLst>
              <a:gs pos="0">
                <a:srgbClr val="5EF8FF"/>
              </a:gs>
              <a:gs pos="100000">
                <a:srgbClr val="228F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79844" y="1620524"/>
            <a:ext cx="653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EF8FF"/>
                    </a:gs>
                    <a:gs pos="100000">
                      <a:srgbClr val="228FFF"/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Arial" panose="020B0604020202020204" pitchFamily="34" charset="0"/>
                <a:ea typeface="方正宋刻本秀楷_GBK" panose="02000000000000000000" charset="-122"/>
                <a:cs typeface="Arial" panose="020B0604020202020204" pitchFamily="34" charset="0"/>
                <a:sym typeface="方正宋刻本秀楷_GBK" panose="02000000000000000000" charset="-122"/>
              </a:rPr>
              <a:t>1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EF8FF"/>
                  </a:gs>
                  <a:gs pos="100000">
                    <a:srgbClr val="228FFF"/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Arial" panose="020B0604020202020204" pitchFamily="34" charset="0"/>
              <a:ea typeface="方正宋刻本秀楷_GBK" panose="02000000000000000000" charset="-122"/>
              <a:cs typeface="Arial" panose="020B0604020202020204" pitchFamily="34" charset="0"/>
              <a:sym typeface="方正宋刻本秀楷_GBK" panose="020000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32761" y="3953254"/>
            <a:ext cx="6126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zh-CN" sz="3600" dirty="0">
                <a:gradFill>
                  <a:gsLst>
                    <a:gs pos="100000">
                      <a:srgbClr val="228FFF"/>
                    </a:gs>
                    <a:gs pos="0">
                      <a:srgbClr val="5EF8FF"/>
                    </a:gs>
                  </a:gsLst>
                  <a:lin ang="2700000" scaled="1"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机器学习：最简单的线性回归</a:t>
            </a:r>
            <a:endParaRPr lang="zh-CN" altLang="zh-CN" sz="3600" dirty="0"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一个实际的例子：手写数字</a:t>
            </a:r>
            <a:r>
              <a:rPr lang="zh-CN" altLang="en-US"/>
              <a:t>识别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1400">
                <a:sym typeface="+mn-ea"/>
              </a:rPr>
              <a:t>https://github.com/bisonliao/daydayup/blob/master/mxnet/</a:t>
            </a:r>
            <a:r>
              <a:rPr lang="en-US" altLang="zh-CN" sz="1400">
                <a:sym typeface="+mn-ea"/>
              </a:rPr>
              <a:t>mnist.</a:t>
            </a:r>
            <a:r>
              <a:rPr lang="zh-CN" altLang="en-US" sz="1400">
                <a:sym typeface="+mn-ea"/>
              </a:rPr>
              <a:t>py</a:t>
            </a:r>
            <a:endParaRPr lang="zh-CN" altLang="en-US" sz="14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9960" y="2546985"/>
            <a:ext cx="6593840" cy="40589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FDDFF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69" b="31534"/>
          <a:stretch>
            <a:fillRect/>
          </a:stretch>
        </p:blipFill>
        <p:spPr>
          <a:xfrm>
            <a:off x="0" y="2820853"/>
            <a:ext cx="12192000" cy="2077718"/>
          </a:xfrm>
          <a:custGeom>
            <a:avLst/>
            <a:gdLst>
              <a:gd name="connsiteX0" fmla="*/ 0 w 12192000"/>
              <a:gd name="connsiteY0" fmla="*/ 0 h 2077718"/>
              <a:gd name="connsiteX1" fmla="*/ 12192000 w 12192000"/>
              <a:gd name="connsiteY1" fmla="*/ 0 h 2077718"/>
              <a:gd name="connsiteX2" fmla="*/ 12192000 w 12192000"/>
              <a:gd name="connsiteY2" fmla="*/ 2077718 h 2077718"/>
              <a:gd name="connsiteX3" fmla="*/ 0 w 12192000"/>
              <a:gd name="connsiteY3" fmla="*/ 2077718 h 207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77718">
                <a:moveTo>
                  <a:pt x="0" y="0"/>
                </a:moveTo>
                <a:lnTo>
                  <a:pt x="12192000" y="0"/>
                </a:lnTo>
                <a:lnTo>
                  <a:pt x="12192000" y="2077718"/>
                </a:lnTo>
                <a:lnTo>
                  <a:pt x="0" y="2077718"/>
                </a:lnTo>
                <a:close/>
              </a:path>
            </a:pathLst>
          </a:custGeom>
        </p:spPr>
      </p:pic>
      <p:sp>
        <p:nvSpPr>
          <p:cNvPr id="9" name="任意多边形 8"/>
          <p:cNvSpPr/>
          <p:nvPr/>
        </p:nvSpPr>
        <p:spPr>
          <a:xfrm>
            <a:off x="5320393" y="2155373"/>
            <a:ext cx="1551215" cy="1583872"/>
          </a:xfrm>
          <a:custGeom>
            <a:avLst/>
            <a:gdLst>
              <a:gd name="connsiteX0" fmla="*/ 0 w 1551215"/>
              <a:gd name="connsiteY0" fmla="*/ 0 h 1583872"/>
              <a:gd name="connsiteX1" fmla="*/ 449036 w 1551215"/>
              <a:gd name="connsiteY1" fmla="*/ 0 h 1583872"/>
              <a:gd name="connsiteX2" fmla="*/ 449036 w 1551215"/>
              <a:gd name="connsiteY2" fmla="*/ 71936 h 1583872"/>
              <a:gd name="connsiteX3" fmla="*/ 73607 w 1551215"/>
              <a:gd name="connsiteY3" fmla="*/ 71936 h 1583872"/>
              <a:gd name="connsiteX4" fmla="*/ 73607 w 1551215"/>
              <a:gd name="connsiteY4" fmla="*/ 1511936 h 1583872"/>
              <a:gd name="connsiteX5" fmla="*/ 1477607 w 1551215"/>
              <a:gd name="connsiteY5" fmla="*/ 1511936 h 1583872"/>
              <a:gd name="connsiteX6" fmla="*/ 1477607 w 1551215"/>
              <a:gd name="connsiteY6" fmla="*/ 71936 h 1583872"/>
              <a:gd name="connsiteX7" fmla="*/ 1102179 w 1551215"/>
              <a:gd name="connsiteY7" fmla="*/ 71936 h 1583872"/>
              <a:gd name="connsiteX8" fmla="*/ 1102179 w 1551215"/>
              <a:gd name="connsiteY8" fmla="*/ 0 h 1583872"/>
              <a:gd name="connsiteX9" fmla="*/ 1551215 w 1551215"/>
              <a:gd name="connsiteY9" fmla="*/ 0 h 1583872"/>
              <a:gd name="connsiteX10" fmla="*/ 1551215 w 1551215"/>
              <a:gd name="connsiteY10" fmla="*/ 1583872 h 1583872"/>
              <a:gd name="connsiteX11" fmla="*/ 0 w 1551215"/>
              <a:gd name="connsiteY11" fmla="*/ 1583872 h 158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1215" h="1583872">
                <a:moveTo>
                  <a:pt x="0" y="0"/>
                </a:moveTo>
                <a:lnTo>
                  <a:pt x="449036" y="0"/>
                </a:lnTo>
                <a:lnTo>
                  <a:pt x="449036" y="71936"/>
                </a:lnTo>
                <a:lnTo>
                  <a:pt x="73607" y="71936"/>
                </a:lnTo>
                <a:lnTo>
                  <a:pt x="73607" y="1511936"/>
                </a:lnTo>
                <a:lnTo>
                  <a:pt x="1477607" y="1511936"/>
                </a:lnTo>
                <a:lnTo>
                  <a:pt x="1477607" y="71936"/>
                </a:lnTo>
                <a:lnTo>
                  <a:pt x="1102179" y="71936"/>
                </a:lnTo>
                <a:lnTo>
                  <a:pt x="1102179" y="0"/>
                </a:lnTo>
                <a:lnTo>
                  <a:pt x="1551215" y="0"/>
                </a:lnTo>
                <a:lnTo>
                  <a:pt x="1551215" y="1583872"/>
                </a:lnTo>
                <a:lnTo>
                  <a:pt x="0" y="1583872"/>
                </a:lnTo>
                <a:close/>
              </a:path>
            </a:pathLst>
          </a:custGeom>
          <a:solidFill>
            <a:srgbClr val="5EF8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0800000">
            <a:off x="5943600" y="3184072"/>
            <a:ext cx="304800" cy="277586"/>
          </a:xfrm>
          <a:prstGeom prst="triangle">
            <a:avLst/>
          </a:prstGeom>
          <a:gradFill>
            <a:gsLst>
              <a:gs pos="0">
                <a:srgbClr val="5EF8FF"/>
              </a:gs>
              <a:gs pos="100000">
                <a:srgbClr val="228F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79844" y="1620524"/>
            <a:ext cx="65361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EF8FF"/>
                    </a:gs>
                    <a:gs pos="100000">
                      <a:srgbClr val="228FFF"/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Arial" panose="020B0604020202020204" pitchFamily="34" charset="0"/>
                <a:ea typeface="方正宋刻本秀楷_GBK" panose="02000000000000000000" charset="-122"/>
                <a:cs typeface="Arial" panose="020B0604020202020204" pitchFamily="34" charset="0"/>
                <a:sym typeface="方正宋刻本秀楷_GBK" panose="02000000000000000000" charset="-122"/>
              </a:rPr>
              <a:t>5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EF8FF"/>
                  </a:gs>
                  <a:gs pos="100000">
                    <a:srgbClr val="228FFF"/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Arial" panose="020B0604020202020204" pitchFamily="34" charset="0"/>
              <a:ea typeface="方正宋刻本秀楷_GBK" panose="02000000000000000000" charset="-122"/>
              <a:cs typeface="Arial" panose="020B0604020202020204" pitchFamily="34" charset="0"/>
              <a:sym typeface="方正宋刻本秀楷_GBK" panose="020000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32936" y="3953254"/>
            <a:ext cx="332613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3600" dirty="0">
                <a:gradFill>
                  <a:gsLst>
                    <a:gs pos="100000">
                      <a:srgbClr val="228FFF"/>
                    </a:gs>
                    <a:gs pos="0">
                      <a:srgbClr val="5EF8FF"/>
                    </a:gs>
                  </a:gsLst>
                  <a:lin ang="2700000" scaled="1"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GPU</a:t>
            </a:r>
            <a:r>
              <a:rPr lang="zh-CN" altLang="en-US" sz="3600" dirty="0">
                <a:gradFill>
                  <a:gsLst>
                    <a:gs pos="100000">
                      <a:srgbClr val="228FFF"/>
                    </a:gs>
                    <a:gs pos="0">
                      <a:srgbClr val="5EF8FF"/>
                    </a:gs>
                  </a:gsLst>
                  <a:lin ang="2700000" scaled="1"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与并行计算</a:t>
            </a:r>
            <a:endParaRPr lang="zh-CN" altLang="en-US" sz="3600" dirty="0"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一个形象的实验</a:t>
            </a:r>
            <a:endParaRPr lang="zh-CN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dirty="0">
                <a:sym typeface="+mn-ea"/>
                <a:hlinkClick r:id="rId1"/>
              </a:rPr>
              <a:t>http://v.youku.com/v_show/id_XNDQwOTQ2OTI=.html</a:t>
            </a:r>
            <a:endParaRPr lang="zh-CN" altLang="en-US" dirty="0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402" y="2735035"/>
            <a:ext cx="2091567" cy="20408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059" y="2735035"/>
            <a:ext cx="4146980" cy="204089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图片包含 监控, 屏幕, 挂, 钟表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90" y="1786255"/>
            <a:ext cx="6849110" cy="3425190"/>
          </a:xfrm>
          <a:prstGeom prst="rect">
            <a:avLst/>
          </a:prstGeom>
          <a:effectLst/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p>
            <a:r>
              <a:rPr lang="en-US" altLang="zh-CN" sz="2000" dirty="0" err="1"/>
              <a:t>cpu</a:t>
            </a:r>
            <a:r>
              <a:rPr lang="zh-CN" altLang="en-US" sz="2000" dirty="0"/>
              <a:t>的核支持</a:t>
            </a:r>
            <a:r>
              <a:rPr lang="en-US" altLang="zh-CN" sz="2000" dirty="0"/>
              <a:t>ring0-ring3</a:t>
            </a:r>
            <a:r>
              <a:rPr lang="zh-CN" altLang="en-US" sz="2000" dirty="0"/>
              <a:t>等各种特权，非常复杂</a:t>
            </a:r>
            <a:endParaRPr lang="en-US" altLang="zh-CN" sz="2000" dirty="0"/>
          </a:p>
          <a:p>
            <a:r>
              <a:rPr lang="en-US" altLang="zh-CN" sz="2000" dirty="0" err="1"/>
              <a:t>nvidia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cuda</a:t>
            </a:r>
            <a:r>
              <a:rPr lang="zh-CN" altLang="en-US" sz="2000" dirty="0"/>
              <a:t>核简单理解为一个嵌入式</a:t>
            </a:r>
            <a:r>
              <a:rPr lang="en-US" altLang="zh-CN" sz="2000" dirty="0" err="1"/>
              <a:t>cpu</a:t>
            </a:r>
            <a:r>
              <a:rPr lang="en-US" altLang="zh-CN" sz="2000" dirty="0"/>
              <a:t>/ALU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一款中档</a:t>
            </a:r>
            <a:r>
              <a:rPr lang="en-US" altLang="zh-CN"/>
              <a:t>GPU</a:t>
            </a:r>
            <a:r>
              <a:rPr lang="zh-CN" altLang="en-US"/>
              <a:t>的性能参数</a:t>
            </a:r>
            <a:endParaRPr lang="zh-CN" altLang="en-US"/>
          </a:p>
        </p:txBody>
      </p:sp>
      <p:pic>
        <p:nvPicPr>
          <p:cNvPr id="8" name="图片 7" descr="文字图案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4495" y="1957828"/>
            <a:ext cx="4742993" cy="1090887"/>
          </a:xfrm>
          <a:prstGeom prst="rect">
            <a:avLst/>
          </a:prstGeom>
        </p:spPr>
      </p:pic>
      <p:pic>
        <p:nvPicPr>
          <p:cNvPr id="5" name="图片 4" descr="手机屏幕截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120" y="1912270"/>
            <a:ext cx="4728015" cy="118200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44495" y="4039116"/>
            <a:ext cx="742442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en-US" dirty="0">
                <a:solidFill>
                  <a:schemeClr val="bg1"/>
                </a:solidFill>
              </a:rPr>
              <a:t>个处理器，每个</a:t>
            </a:r>
            <a:r>
              <a:rPr lang="en-US" altLang="zh-CN" dirty="0">
                <a:solidFill>
                  <a:schemeClr val="bg1"/>
                </a:solidFill>
              </a:rPr>
              <a:t>128</a:t>
            </a:r>
            <a:r>
              <a:rPr lang="zh-CN" altLang="en-US" dirty="0">
                <a:solidFill>
                  <a:schemeClr val="bg1"/>
                </a:solidFill>
              </a:rPr>
              <a:t>核，共</a:t>
            </a:r>
            <a:r>
              <a:rPr lang="en-US" altLang="zh-CN" dirty="0">
                <a:solidFill>
                  <a:schemeClr val="bg1"/>
                </a:solidFill>
              </a:rPr>
              <a:t>1280</a:t>
            </a:r>
            <a:r>
              <a:rPr lang="zh-CN" altLang="en-US" dirty="0">
                <a:solidFill>
                  <a:schemeClr val="bg1"/>
                </a:solidFill>
              </a:rPr>
              <a:t>核并发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6G</a:t>
            </a:r>
            <a:r>
              <a:rPr lang="zh-CN" altLang="en-US" dirty="0">
                <a:solidFill>
                  <a:schemeClr val="bg1"/>
                </a:solidFill>
              </a:rPr>
              <a:t>显存 </a:t>
            </a:r>
            <a:r>
              <a:rPr lang="en-US" altLang="zh-CN" dirty="0">
                <a:solidFill>
                  <a:schemeClr val="bg1"/>
                </a:solidFill>
              </a:rPr>
              <a:t>200GB/s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dirty="0">
                <a:solidFill>
                  <a:schemeClr val="bg1"/>
                </a:solidFill>
                <a:hlinkClick r:id="rId3"/>
              </a:rPr>
              <a:t>https://www.nvidia.com/en-us/geforce/products/10series/compare/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https://www.techpowerup.com/gpu-specs/geforce-gtx-1060-6-gb.c2862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714" y="3418136"/>
            <a:ext cx="2532518" cy="160016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GPU</a:t>
            </a:r>
            <a:r>
              <a:rPr lang="zh-CN" altLang="en-US"/>
              <a:t>通用计算的开发运行框架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180455" y="1691005"/>
            <a:ext cx="3197860" cy="4775200"/>
            <a:chOff x="13039" y="2806"/>
            <a:chExt cx="5036" cy="7520"/>
          </a:xfrm>
        </p:grpSpPr>
        <p:sp>
          <p:nvSpPr>
            <p:cNvPr id="4" name="内容占位符 2"/>
            <p:cNvSpPr txBox="1"/>
            <p:nvPr/>
          </p:nvSpPr>
          <p:spPr>
            <a:xfrm>
              <a:off x="13039" y="3454"/>
              <a:ext cx="5036" cy="68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>
                  <a:solidFill>
                    <a:schemeClr val="bg1"/>
                  </a:solidFill>
                </a:rPr>
                <a:t>CUDA® is a parallel computing platform and programming model developed by NVIDIA for general computing on graphical processing units (GPUs). 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With CUDA, developers are able to dramatically speed up computing applications by harnessing the power of GPUs. 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endParaRPr lang="en-US" altLang="zh-CN" sz="1600" dirty="0">
                <a:solidFill>
                  <a:schemeClr val="bg1"/>
                </a:solidFill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Closed source</a:t>
              </a:r>
              <a:r>
                <a:rPr lang="zh-CN" altLang="en-US" sz="1600" dirty="0">
                  <a:solidFill>
                    <a:schemeClr val="bg1"/>
                  </a:solidFill>
                </a:rPr>
                <a:t>，</a:t>
              </a:r>
              <a:r>
                <a:rPr lang="en-US" altLang="zh-CN" sz="1600" dirty="0">
                  <a:solidFill>
                    <a:schemeClr val="bg1"/>
                  </a:solidFill>
                </a:rPr>
                <a:t>proprietary</a:t>
              </a:r>
              <a:endParaRPr lang="en-US" altLang="zh-CN" sz="1600" dirty="0">
                <a:solidFill>
                  <a:schemeClr val="bg1"/>
                </a:solidFill>
              </a:endParaRPr>
            </a:p>
            <a:p>
              <a:endParaRPr lang="en-US" altLang="zh-CN" sz="1600" dirty="0">
                <a:solidFill>
                  <a:schemeClr val="bg1"/>
                </a:solidFill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</a:rPr>
                <a:t>https://developer.nvidia.com/cuda-zone</a:t>
              </a:r>
              <a:endParaRPr lang="en-US" altLang="zh-CN" sz="1600" dirty="0">
                <a:solidFill>
                  <a:schemeClr val="bg1"/>
                </a:solidFill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16" y="2806"/>
              <a:ext cx="1200" cy="64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23" y="2860"/>
              <a:ext cx="792" cy="540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2102485"/>
            <a:ext cx="4070985" cy="437007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FDDFF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69" b="31534"/>
          <a:stretch>
            <a:fillRect/>
          </a:stretch>
        </p:blipFill>
        <p:spPr>
          <a:xfrm>
            <a:off x="0" y="2820853"/>
            <a:ext cx="12192000" cy="2077718"/>
          </a:xfrm>
          <a:custGeom>
            <a:avLst/>
            <a:gdLst>
              <a:gd name="connsiteX0" fmla="*/ 0 w 12192000"/>
              <a:gd name="connsiteY0" fmla="*/ 0 h 2077718"/>
              <a:gd name="connsiteX1" fmla="*/ 12192000 w 12192000"/>
              <a:gd name="connsiteY1" fmla="*/ 0 h 2077718"/>
              <a:gd name="connsiteX2" fmla="*/ 12192000 w 12192000"/>
              <a:gd name="connsiteY2" fmla="*/ 2077718 h 2077718"/>
              <a:gd name="connsiteX3" fmla="*/ 0 w 12192000"/>
              <a:gd name="connsiteY3" fmla="*/ 2077718 h 207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77718">
                <a:moveTo>
                  <a:pt x="0" y="0"/>
                </a:moveTo>
                <a:lnTo>
                  <a:pt x="12192000" y="0"/>
                </a:lnTo>
                <a:lnTo>
                  <a:pt x="12192000" y="2077718"/>
                </a:lnTo>
                <a:lnTo>
                  <a:pt x="0" y="2077718"/>
                </a:lnTo>
                <a:close/>
              </a:path>
            </a:pathLst>
          </a:custGeom>
        </p:spPr>
      </p:pic>
      <p:sp>
        <p:nvSpPr>
          <p:cNvPr id="9" name="任意多边形 8"/>
          <p:cNvSpPr/>
          <p:nvPr/>
        </p:nvSpPr>
        <p:spPr>
          <a:xfrm>
            <a:off x="5320393" y="2155373"/>
            <a:ext cx="1551215" cy="1583872"/>
          </a:xfrm>
          <a:custGeom>
            <a:avLst/>
            <a:gdLst>
              <a:gd name="connsiteX0" fmla="*/ 0 w 1551215"/>
              <a:gd name="connsiteY0" fmla="*/ 0 h 1583872"/>
              <a:gd name="connsiteX1" fmla="*/ 449036 w 1551215"/>
              <a:gd name="connsiteY1" fmla="*/ 0 h 1583872"/>
              <a:gd name="connsiteX2" fmla="*/ 449036 w 1551215"/>
              <a:gd name="connsiteY2" fmla="*/ 71936 h 1583872"/>
              <a:gd name="connsiteX3" fmla="*/ 73607 w 1551215"/>
              <a:gd name="connsiteY3" fmla="*/ 71936 h 1583872"/>
              <a:gd name="connsiteX4" fmla="*/ 73607 w 1551215"/>
              <a:gd name="connsiteY4" fmla="*/ 1511936 h 1583872"/>
              <a:gd name="connsiteX5" fmla="*/ 1477607 w 1551215"/>
              <a:gd name="connsiteY5" fmla="*/ 1511936 h 1583872"/>
              <a:gd name="connsiteX6" fmla="*/ 1477607 w 1551215"/>
              <a:gd name="connsiteY6" fmla="*/ 71936 h 1583872"/>
              <a:gd name="connsiteX7" fmla="*/ 1102179 w 1551215"/>
              <a:gd name="connsiteY7" fmla="*/ 71936 h 1583872"/>
              <a:gd name="connsiteX8" fmla="*/ 1102179 w 1551215"/>
              <a:gd name="connsiteY8" fmla="*/ 0 h 1583872"/>
              <a:gd name="connsiteX9" fmla="*/ 1551215 w 1551215"/>
              <a:gd name="connsiteY9" fmla="*/ 0 h 1583872"/>
              <a:gd name="connsiteX10" fmla="*/ 1551215 w 1551215"/>
              <a:gd name="connsiteY10" fmla="*/ 1583872 h 1583872"/>
              <a:gd name="connsiteX11" fmla="*/ 0 w 1551215"/>
              <a:gd name="connsiteY11" fmla="*/ 1583872 h 158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1215" h="1583872">
                <a:moveTo>
                  <a:pt x="0" y="0"/>
                </a:moveTo>
                <a:lnTo>
                  <a:pt x="449036" y="0"/>
                </a:lnTo>
                <a:lnTo>
                  <a:pt x="449036" y="71936"/>
                </a:lnTo>
                <a:lnTo>
                  <a:pt x="73607" y="71936"/>
                </a:lnTo>
                <a:lnTo>
                  <a:pt x="73607" y="1511936"/>
                </a:lnTo>
                <a:lnTo>
                  <a:pt x="1477607" y="1511936"/>
                </a:lnTo>
                <a:lnTo>
                  <a:pt x="1477607" y="71936"/>
                </a:lnTo>
                <a:lnTo>
                  <a:pt x="1102179" y="71936"/>
                </a:lnTo>
                <a:lnTo>
                  <a:pt x="1102179" y="0"/>
                </a:lnTo>
                <a:lnTo>
                  <a:pt x="1551215" y="0"/>
                </a:lnTo>
                <a:lnTo>
                  <a:pt x="1551215" y="1583872"/>
                </a:lnTo>
                <a:lnTo>
                  <a:pt x="0" y="1583872"/>
                </a:lnTo>
                <a:close/>
              </a:path>
            </a:pathLst>
          </a:custGeom>
          <a:solidFill>
            <a:srgbClr val="5EF8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0800000">
            <a:off x="5943600" y="3184072"/>
            <a:ext cx="304800" cy="277586"/>
          </a:xfrm>
          <a:prstGeom prst="triangle">
            <a:avLst/>
          </a:prstGeom>
          <a:gradFill>
            <a:gsLst>
              <a:gs pos="0">
                <a:srgbClr val="5EF8FF"/>
              </a:gs>
              <a:gs pos="100000">
                <a:srgbClr val="228F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79844" y="1620524"/>
            <a:ext cx="65361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EF8FF"/>
                    </a:gs>
                    <a:gs pos="100000">
                      <a:srgbClr val="228FFF"/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Arial" panose="020B0604020202020204" pitchFamily="34" charset="0"/>
                <a:ea typeface="方正宋刻本秀楷_GBK" panose="02000000000000000000" charset="-122"/>
                <a:cs typeface="Arial" panose="020B0604020202020204" pitchFamily="34" charset="0"/>
                <a:sym typeface="方正宋刻本秀楷_GBK" panose="02000000000000000000" charset="-122"/>
              </a:rPr>
              <a:t>6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EF8FF"/>
                  </a:gs>
                  <a:gs pos="100000">
                    <a:srgbClr val="228FFF"/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Arial" panose="020B0604020202020204" pitchFamily="34" charset="0"/>
              <a:ea typeface="方正宋刻本秀楷_GBK" panose="02000000000000000000" charset="-122"/>
              <a:cs typeface="Arial" panose="020B0604020202020204" pitchFamily="34" charset="0"/>
              <a:sym typeface="方正宋刻本秀楷_GBK" panose="020000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47161" y="3953254"/>
            <a:ext cx="4297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3600" dirty="0">
                <a:gradFill>
                  <a:gsLst>
                    <a:gs pos="100000">
                      <a:srgbClr val="228FFF"/>
                    </a:gs>
                    <a:gs pos="0">
                      <a:srgbClr val="5EF8FF"/>
                    </a:gs>
                  </a:gsLst>
                  <a:lin ang="2700000" scaled="1"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深度学习的应用</a:t>
            </a:r>
            <a:r>
              <a:rPr lang="zh-CN" altLang="en-US" sz="3600" dirty="0">
                <a:gradFill>
                  <a:gsLst>
                    <a:gs pos="100000">
                      <a:srgbClr val="228FFF"/>
                    </a:gs>
                    <a:gs pos="0">
                      <a:srgbClr val="5EF8FF"/>
                    </a:gs>
                  </a:gsLst>
                  <a:lin ang="2700000" scaled="1"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实例</a:t>
            </a:r>
            <a:endParaRPr lang="zh-CN" altLang="en-US" sz="3600" dirty="0"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7940" y="1926590"/>
            <a:ext cx="293370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实例一：</a:t>
            </a:r>
            <a:r>
              <a:rPr lang="zh-CN" altLang="en-US"/>
              <a:t>以图搜剧 </a:t>
            </a:r>
            <a:r>
              <a:rPr lang="en-US" altLang="zh-CN"/>
              <a:t>/ </a:t>
            </a:r>
            <a:r>
              <a:rPr lang="zh-CN" altLang="en-US"/>
              <a:t>以图搜图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实例二：图片风格化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832100"/>
            <a:ext cx="6850380" cy="33451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什么是机器学习？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一个儿童学习辨别男女的</a:t>
            </a:r>
            <a:r>
              <a:rPr lang="zh-CN" altLang="en-US"/>
              <a:t>例子</a:t>
            </a:r>
            <a:endParaRPr lang="zh-CN" altLang="en-US"/>
          </a:p>
        </p:txBody>
      </p:sp>
      <p:graphicFrame>
        <p:nvGraphicFramePr>
          <p:cNvPr id="16" name="表格 15"/>
          <p:cNvGraphicFramePr/>
          <p:nvPr>
            <p:custDataLst>
              <p:tags r:id="rId2"/>
            </p:custDataLst>
          </p:nvPr>
        </p:nvGraphicFramePr>
        <p:xfrm>
          <a:off x="917575" y="3345815"/>
          <a:ext cx="8531860" cy="1915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2132965"/>
                <a:gridCol w="2132965"/>
                <a:gridCol w="2132965"/>
              </a:tblGrid>
              <a:tr h="3917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有无胡子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衣着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身高（</a:t>
                      </a:r>
                      <a:r>
                        <a:rPr lang="en-US" altLang="zh-CN"/>
                        <a:t>cm</a:t>
                      </a:r>
                      <a:r>
                        <a:rPr lang="zh-CN" altLang="en-US"/>
                        <a:t>）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分类</a:t>
                      </a:r>
                      <a:endParaRPr lang="zh-CN" altLang="en-US"/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有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西</a:t>
                      </a: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装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4FDDFF"/>
                          </a:solidFill>
                        </a:rPr>
                        <a:t>180</a:t>
                      </a:r>
                      <a:endParaRPr lang="en-US" altLang="zh-CN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男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无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裙子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4FDDFF"/>
                          </a:solidFill>
                        </a:rPr>
                        <a:t>150</a:t>
                      </a:r>
                      <a:endParaRPr lang="en-US" altLang="zh-CN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女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有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西装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4FDDFF"/>
                          </a:solidFill>
                        </a:rPr>
                        <a:t>160</a:t>
                      </a:r>
                      <a:endParaRPr lang="en-US" altLang="zh-CN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男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无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西</a:t>
                      </a: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装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4FDDFF"/>
                          </a:solidFill>
                        </a:rPr>
                        <a:t>170</a:t>
                      </a:r>
                      <a:endParaRPr lang="en-US" altLang="zh-CN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4FDDFF"/>
                          </a:solidFill>
                        </a:rPr>
                        <a:t>女</a:t>
                      </a:r>
                      <a:endParaRPr lang="zh-CN" altLang="en-US">
                        <a:solidFill>
                          <a:srgbClr val="4FDDFF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29" name="线形标注 1 28"/>
          <p:cNvSpPr/>
          <p:nvPr/>
        </p:nvSpPr>
        <p:spPr>
          <a:xfrm>
            <a:off x="10740390" y="3909695"/>
            <a:ext cx="1186180" cy="413385"/>
          </a:xfrm>
          <a:prstGeom prst="borderCallout1">
            <a:avLst>
              <a:gd name="adj1" fmla="val 18750"/>
              <a:gd name="adj2" fmla="val -8333"/>
              <a:gd name="adj3" fmla="val 79138"/>
              <a:gd name="adj4" fmla="val -10438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4FDDFF"/>
                </a:solidFill>
              </a:rPr>
              <a:t>样本</a:t>
            </a:r>
            <a:endParaRPr lang="zh-CN" altLang="en-US">
              <a:solidFill>
                <a:srgbClr val="4FDDFF"/>
              </a:solidFill>
            </a:endParaRPr>
          </a:p>
        </p:txBody>
      </p:sp>
      <p:sp>
        <p:nvSpPr>
          <p:cNvPr id="30" name="线形标注 1 29"/>
          <p:cNvSpPr/>
          <p:nvPr/>
        </p:nvSpPr>
        <p:spPr>
          <a:xfrm>
            <a:off x="10062210" y="2680970"/>
            <a:ext cx="1186180" cy="413385"/>
          </a:xfrm>
          <a:prstGeom prst="borderCallout1">
            <a:avLst>
              <a:gd name="adj1" fmla="val 18750"/>
              <a:gd name="adj2" fmla="val -8333"/>
              <a:gd name="adj3" fmla="val 153302"/>
              <a:gd name="adj4" fmla="val -9277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4FDDFF"/>
                </a:solidFill>
              </a:rPr>
              <a:t>标签</a:t>
            </a:r>
            <a:r>
              <a:rPr lang="en-US" altLang="zh-CN">
                <a:solidFill>
                  <a:srgbClr val="4FDDFF"/>
                </a:solidFill>
              </a:rPr>
              <a:t>/</a:t>
            </a:r>
            <a:r>
              <a:rPr lang="zh-CN" altLang="en-US">
                <a:solidFill>
                  <a:srgbClr val="4FDDFF"/>
                </a:solidFill>
              </a:rPr>
              <a:t>分类</a:t>
            </a:r>
            <a:endParaRPr lang="zh-CN" altLang="en-US">
              <a:solidFill>
                <a:srgbClr val="4FDDFF"/>
              </a:solidFill>
            </a:endParaRPr>
          </a:p>
        </p:txBody>
      </p:sp>
      <p:sp>
        <p:nvSpPr>
          <p:cNvPr id="38" name="线形标注 1 37"/>
          <p:cNvSpPr/>
          <p:nvPr/>
        </p:nvSpPr>
        <p:spPr>
          <a:xfrm>
            <a:off x="5761990" y="2680970"/>
            <a:ext cx="1186180" cy="413385"/>
          </a:xfrm>
          <a:prstGeom prst="borderCallout1">
            <a:avLst>
              <a:gd name="adj1" fmla="val 18750"/>
              <a:gd name="adj2" fmla="val -8333"/>
              <a:gd name="adj3" fmla="val 153302"/>
              <a:gd name="adj4" fmla="val -9277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4FDDFF"/>
                </a:solidFill>
              </a:rPr>
              <a:t>特征</a:t>
            </a:r>
            <a:endParaRPr lang="zh-CN" altLang="en-US">
              <a:solidFill>
                <a:srgbClr val="4FDD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作业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1600">
                <a:solidFill>
                  <a:schemeClr val="bg1"/>
                </a:solidFill>
              </a:rPr>
              <a:t>传统机器学习，</a:t>
            </a:r>
            <a:r>
              <a:rPr lang="zh-CN" altLang="en-US" sz="1600">
                <a:solidFill>
                  <a:schemeClr val="bg1"/>
                </a:solidFill>
              </a:rPr>
              <a:t>预测离职：</a:t>
            </a:r>
            <a:endParaRPr lang="zh-CN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600">
                <a:solidFill>
                  <a:schemeClr val="bg1"/>
                </a:solidFill>
              </a:rPr>
              <a:t>数据集合：</a:t>
            </a:r>
            <a:r>
              <a:rPr lang="zh-CN" altLang="en-US" sz="1600">
                <a:solidFill>
                  <a:schemeClr val="bg1"/>
                </a:solidFill>
              </a:rPr>
              <a:t>https://www.kaggle.com/jiangzuo/hr-comma-sep/version/1?select=HR_comma_sep.csv</a:t>
            </a:r>
            <a:endParaRPr lang="zh-CN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600">
                <a:solidFill>
                  <a:schemeClr val="bg1"/>
                </a:solidFill>
              </a:rPr>
              <a:t>深度学习，</a:t>
            </a:r>
            <a:r>
              <a:rPr lang="zh-CN" altLang="en-US" sz="1600">
                <a:solidFill>
                  <a:schemeClr val="bg1"/>
                </a:solidFill>
              </a:rPr>
              <a:t>手写字识别：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最简单的线性回归算法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1570" y="4209415"/>
            <a:ext cx="6983095" cy="2448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1490345"/>
            <a:ext cx="5536565" cy="2394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梯度下降法</a:t>
            </a:r>
            <a:endParaRPr lang="zh-CN" altLang="en-US"/>
          </a:p>
        </p:txBody>
      </p:sp>
      <p:pic>
        <p:nvPicPr>
          <p:cNvPr id="7" name="图片 6" descr="一些文字和图案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8" y="1691005"/>
            <a:ext cx="10786348" cy="47674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代码演示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 sz="1800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代码：https://github.com/bisonliao/daydayup/tree/master/mxnet</a:t>
            </a:r>
            <a:r>
              <a:rPr lang="en-US" altLang="zh-CN" sz="1800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/Linear</a:t>
            </a:r>
            <a:r>
              <a:rPr lang="en-US" altLang="zh-CN" sz="1800">
                <a:solidFill>
                  <a:schemeClr val="bg1"/>
                </a:solidFill>
                <a:latin typeface="+mj-lt"/>
                <a:ea typeface="+mj-lt"/>
                <a:cs typeface="+mj-lt"/>
                <a:sym typeface="+mn-ea"/>
              </a:rPr>
              <a:t>Regression.py</a:t>
            </a:r>
            <a:endParaRPr lang="en-US" altLang="zh-CN" sz="1800">
              <a:solidFill>
                <a:schemeClr val="bg1"/>
              </a:solidFill>
              <a:latin typeface="+mj-lt"/>
              <a:ea typeface="+mj-lt"/>
              <a:cs typeface="+mj-lt"/>
            </a:endParaRPr>
          </a:p>
          <a:p>
            <a:endParaRPr lang="zh-CN" altLang="en-US" sz="1800">
              <a:latin typeface="+mj-lt"/>
              <a:ea typeface="+mj-lt"/>
              <a:cs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845" y="2252980"/>
            <a:ext cx="5181600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8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FDDFF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69" b="31534"/>
          <a:stretch>
            <a:fillRect/>
          </a:stretch>
        </p:blipFill>
        <p:spPr>
          <a:xfrm>
            <a:off x="0" y="2820853"/>
            <a:ext cx="12192000" cy="2077718"/>
          </a:xfrm>
          <a:custGeom>
            <a:avLst/>
            <a:gdLst>
              <a:gd name="connsiteX0" fmla="*/ 0 w 12192000"/>
              <a:gd name="connsiteY0" fmla="*/ 0 h 2077718"/>
              <a:gd name="connsiteX1" fmla="*/ 12192000 w 12192000"/>
              <a:gd name="connsiteY1" fmla="*/ 0 h 2077718"/>
              <a:gd name="connsiteX2" fmla="*/ 12192000 w 12192000"/>
              <a:gd name="connsiteY2" fmla="*/ 2077718 h 2077718"/>
              <a:gd name="connsiteX3" fmla="*/ 0 w 12192000"/>
              <a:gd name="connsiteY3" fmla="*/ 2077718 h 207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77718">
                <a:moveTo>
                  <a:pt x="0" y="0"/>
                </a:moveTo>
                <a:lnTo>
                  <a:pt x="12192000" y="0"/>
                </a:lnTo>
                <a:lnTo>
                  <a:pt x="12192000" y="2077718"/>
                </a:lnTo>
                <a:lnTo>
                  <a:pt x="0" y="2077718"/>
                </a:lnTo>
                <a:close/>
              </a:path>
            </a:pathLst>
          </a:custGeom>
        </p:spPr>
      </p:pic>
      <p:sp>
        <p:nvSpPr>
          <p:cNvPr id="9" name="任意多边形 8"/>
          <p:cNvSpPr/>
          <p:nvPr/>
        </p:nvSpPr>
        <p:spPr>
          <a:xfrm>
            <a:off x="5320393" y="2155373"/>
            <a:ext cx="1551215" cy="1583872"/>
          </a:xfrm>
          <a:custGeom>
            <a:avLst/>
            <a:gdLst>
              <a:gd name="connsiteX0" fmla="*/ 0 w 1551215"/>
              <a:gd name="connsiteY0" fmla="*/ 0 h 1583872"/>
              <a:gd name="connsiteX1" fmla="*/ 449036 w 1551215"/>
              <a:gd name="connsiteY1" fmla="*/ 0 h 1583872"/>
              <a:gd name="connsiteX2" fmla="*/ 449036 w 1551215"/>
              <a:gd name="connsiteY2" fmla="*/ 71936 h 1583872"/>
              <a:gd name="connsiteX3" fmla="*/ 73607 w 1551215"/>
              <a:gd name="connsiteY3" fmla="*/ 71936 h 1583872"/>
              <a:gd name="connsiteX4" fmla="*/ 73607 w 1551215"/>
              <a:gd name="connsiteY4" fmla="*/ 1511936 h 1583872"/>
              <a:gd name="connsiteX5" fmla="*/ 1477607 w 1551215"/>
              <a:gd name="connsiteY5" fmla="*/ 1511936 h 1583872"/>
              <a:gd name="connsiteX6" fmla="*/ 1477607 w 1551215"/>
              <a:gd name="connsiteY6" fmla="*/ 71936 h 1583872"/>
              <a:gd name="connsiteX7" fmla="*/ 1102179 w 1551215"/>
              <a:gd name="connsiteY7" fmla="*/ 71936 h 1583872"/>
              <a:gd name="connsiteX8" fmla="*/ 1102179 w 1551215"/>
              <a:gd name="connsiteY8" fmla="*/ 0 h 1583872"/>
              <a:gd name="connsiteX9" fmla="*/ 1551215 w 1551215"/>
              <a:gd name="connsiteY9" fmla="*/ 0 h 1583872"/>
              <a:gd name="connsiteX10" fmla="*/ 1551215 w 1551215"/>
              <a:gd name="connsiteY10" fmla="*/ 1583872 h 1583872"/>
              <a:gd name="connsiteX11" fmla="*/ 0 w 1551215"/>
              <a:gd name="connsiteY11" fmla="*/ 1583872 h 1583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51215" h="1583872">
                <a:moveTo>
                  <a:pt x="0" y="0"/>
                </a:moveTo>
                <a:lnTo>
                  <a:pt x="449036" y="0"/>
                </a:lnTo>
                <a:lnTo>
                  <a:pt x="449036" y="71936"/>
                </a:lnTo>
                <a:lnTo>
                  <a:pt x="73607" y="71936"/>
                </a:lnTo>
                <a:lnTo>
                  <a:pt x="73607" y="1511936"/>
                </a:lnTo>
                <a:lnTo>
                  <a:pt x="1477607" y="1511936"/>
                </a:lnTo>
                <a:lnTo>
                  <a:pt x="1477607" y="71936"/>
                </a:lnTo>
                <a:lnTo>
                  <a:pt x="1102179" y="71936"/>
                </a:lnTo>
                <a:lnTo>
                  <a:pt x="1102179" y="0"/>
                </a:lnTo>
                <a:lnTo>
                  <a:pt x="1551215" y="0"/>
                </a:lnTo>
                <a:lnTo>
                  <a:pt x="1551215" y="1583872"/>
                </a:lnTo>
                <a:lnTo>
                  <a:pt x="0" y="1583872"/>
                </a:lnTo>
                <a:close/>
              </a:path>
            </a:pathLst>
          </a:custGeom>
          <a:solidFill>
            <a:srgbClr val="5EF8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0800000">
            <a:off x="5943600" y="3184072"/>
            <a:ext cx="304800" cy="277586"/>
          </a:xfrm>
          <a:prstGeom prst="triangle">
            <a:avLst/>
          </a:prstGeom>
          <a:gradFill>
            <a:gsLst>
              <a:gs pos="0">
                <a:srgbClr val="5EF8FF"/>
              </a:gs>
              <a:gs pos="100000">
                <a:srgbClr val="228F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effectLst/>
              <a:uLnTx/>
              <a:uFillTx/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79844" y="1620524"/>
            <a:ext cx="65361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EF8FF"/>
                    </a:gs>
                    <a:gs pos="100000">
                      <a:srgbClr val="228FFF"/>
                    </a:gs>
                  </a:gsLst>
                  <a:path path="circle">
                    <a:fillToRect l="50000" t="50000" r="50000" b="50000"/>
                  </a:path>
                </a:gradFill>
                <a:effectLst/>
                <a:uLnTx/>
                <a:uFillTx/>
                <a:latin typeface="Arial" panose="020B0604020202020204" pitchFamily="34" charset="0"/>
                <a:ea typeface="方正宋刻本秀楷_GBK" panose="02000000000000000000" charset="-122"/>
                <a:cs typeface="Arial" panose="020B0604020202020204" pitchFamily="34" charset="0"/>
                <a:sym typeface="方正宋刻本秀楷_GBK" panose="02000000000000000000" charset="-122"/>
              </a:rPr>
              <a:t>2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EF8FF"/>
                  </a:gs>
                  <a:gs pos="100000">
                    <a:srgbClr val="228FFF"/>
                  </a:gs>
                </a:gsLst>
                <a:path path="circle">
                  <a:fillToRect l="50000" t="50000" r="50000" b="50000"/>
                </a:path>
              </a:gradFill>
              <a:effectLst/>
              <a:uLnTx/>
              <a:uFillTx/>
              <a:latin typeface="Arial" panose="020B0604020202020204" pitchFamily="34" charset="0"/>
              <a:ea typeface="方正宋刻本秀楷_GBK" panose="02000000000000000000" charset="-122"/>
              <a:cs typeface="Arial" panose="020B0604020202020204" pitchFamily="34" charset="0"/>
              <a:sym typeface="方正宋刻本秀楷_GBK" panose="020000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75561" y="3953254"/>
            <a:ext cx="70408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zh-CN" sz="3600" dirty="0">
                <a:gradFill>
                  <a:gsLst>
                    <a:gs pos="100000">
                      <a:srgbClr val="228FFF"/>
                    </a:gs>
                    <a:gs pos="0">
                      <a:srgbClr val="5EF8FF"/>
                    </a:gs>
                  </a:gsLst>
                  <a:lin ang="2700000" scaled="1"/>
                </a:gradFill>
                <a:latin typeface="方正宋刻本秀楷_GBK" panose="02000000000000000000" charset="-122"/>
                <a:ea typeface="方正宋刻本秀楷_GBK" panose="02000000000000000000" charset="-122"/>
                <a:sym typeface="方正宋刻本秀楷_GBK" panose="02000000000000000000" charset="-122"/>
              </a:rPr>
              <a:t>机器学习：最常用的逻辑斯蒂回归</a:t>
            </a:r>
            <a:endParaRPr lang="zh-CN" altLang="zh-CN" sz="3600" dirty="0">
              <a:gradFill>
                <a:gsLst>
                  <a:gs pos="100000">
                    <a:srgbClr val="228FFF"/>
                  </a:gs>
                  <a:gs pos="0">
                    <a:srgbClr val="5EF8FF"/>
                  </a:gs>
                </a:gsLst>
                <a:lin ang="2700000" scaled="1"/>
              </a:gradFill>
              <a:latin typeface="方正宋刻本秀楷_GBK" panose="02000000000000000000" charset="-122"/>
              <a:ea typeface="方正宋刻本秀楷_GBK" panose="02000000000000000000" charset="-122"/>
              <a:sym typeface="方正宋刻本秀楷_GBK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从线性回归到</a:t>
            </a:r>
            <a:r>
              <a:rPr lang="zh-CN" altLang="en-US"/>
              <a:t>逻辑斯蒂回归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1145" y="4204970"/>
            <a:ext cx="4972685" cy="2579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45" y="1571625"/>
            <a:ext cx="4972050" cy="762000"/>
          </a:xfrm>
          <a:prstGeom prst="rect">
            <a:avLst/>
          </a:prstGeom>
        </p:spPr>
      </p:pic>
      <p:pic>
        <p:nvPicPr>
          <p:cNvPr id="7" name="图片 6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085" y="1578610"/>
            <a:ext cx="5946140" cy="520573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160404_5*m_i*1_1"/>
  <p:tag name="KSO_WM_TEMPLATE_CATEGORY" val="diagram"/>
  <p:tag name="KSO_WM_TEMPLATE_INDEX" val="160404"/>
  <p:tag name="KSO_WM_UNIT_LAYERLEVEL" val="1_1"/>
  <p:tag name="KSO_WM_TAG_VERSION" val="1.0"/>
  <p:tag name="KSO_WM_BEAUTIFY_FLAG" val="#wm#"/>
  <p:tag name="KSO_WM_UNIT_LINE_FORE_SCHEMECOLOR_INDEX" val="5"/>
  <p:tag name="KSO_WM_UNIT_LINE_FILL_TYPE" val="2"/>
</p:tagLst>
</file>

<file path=ppt/tags/tag10.xml><?xml version="1.0" encoding="utf-8"?>
<p:tagLst xmlns:p="http://schemas.openxmlformats.org/presentationml/2006/main">
  <p:tag name="KSO_WM_UNIT_DIAGRAM_MODELTYPE" val="stripeEnum"/>
  <p:tag name="KSO_WM_UNIT_SUBTYPE" val="a"/>
  <p:tag name="KSO_WM_UNIT_PRESET_TEXT" val="单击此处添加文本具体内容，简明扼要的阐述您的观点。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160404_5*m_h_f*1_4_1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TEXT_FILL_FORE_SCHEMECOLOR_INDEX" val="8"/>
  <p:tag name="KSO_WM_UNIT_TEXT_FILL_TYPE" val="1"/>
</p:tagLst>
</file>

<file path=ppt/tags/tag11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160404_5*m_h_i*1_5_1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5_2"/>
  <p:tag name="KSO_WM_UNIT_ID" val="diagram160404_5*m_h_i*1_5_2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13.xml><?xml version="1.0" encoding="utf-8"?>
<p:tagLst xmlns:p="http://schemas.openxmlformats.org/presentationml/2006/main">
  <p:tag name="KSO_WM_UNIT_DIAGRAM_MODELTYPE" val="stripeEnum"/>
  <p:tag name="KSO_WM_UNIT_SUBTYPE" val="a"/>
  <p:tag name="KSO_WM_UNIT_PRESET_TEXT" val="单击此处添加文本具体内容，简明扼要的阐述您的观点。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5_1"/>
  <p:tag name="KSO_WM_UNIT_ID" val="diagram160404_5*m_h_f*1_5_1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TEXT_FILL_FORE_SCHEMECOLOR_INDEX" val="9"/>
  <p:tag name="KSO_WM_UNIT_TEXT_FILL_TYPE" val="1"/>
</p:tagLst>
</file>

<file path=ppt/tags/tag14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160404_5*m_h_i*1_1_1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2"/>
  <p:tag name="KSO_WM_UNIT_ID" val="diagram160404_5*m_h_i*1_1_2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.xml><?xml version="1.0" encoding="utf-8"?>
<p:tagLst xmlns:p="http://schemas.openxmlformats.org/presentationml/2006/main">
  <p:tag name="KSO_WM_UNIT_DIAGRAM_MODELTYPE" val="stripeEnum"/>
  <p:tag name="KSO_WM_UNIT_SUBTYPE" val="a"/>
  <p:tag name="KSO_WM_UNIT_PRESET_TEXT" val="单击此处添加文本具体内容，简明扼要的阐述您的观点。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160404_5*m_h_f*1_1_1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TEXT_FILL_FORE_SCHEMECOLOR_INDEX" val="5"/>
  <p:tag name="KSO_WM_UNIT_TEXT_FILL_TYPE" val="1"/>
</p:tagLst>
</file>

<file path=ppt/tags/tag17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160404_5*m_h_i*1_6_1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6_2"/>
  <p:tag name="KSO_WM_UNIT_ID" val="diagram160404_5*m_h_i*1_6_2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19.xml><?xml version="1.0" encoding="utf-8"?>
<p:tagLst xmlns:p="http://schemas.openxmlformats.org/presentationml/2006/main">
  <p:tag name="KSO_WM_UNIT_DIAGRAM_MODELTYPE" val="stripeEnum"/>
  <p:tag name="KSO_WM_UNIT_SUBTYPE" val="a"/>
  <p:tag name="KSO_WM_UNIT_PRESET_TEXT" val="单击此处添加文本具体内容，简明扼要的阐述您的观点。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6_1"/>
  <p:tag name="KSO_WM_UNIT_ID" val="diagram160404_5*m_h_f*1_6_1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TEXT_FILL_FORE_SCHEMECOLOR_INDEX" val="10"/>
  <p:tag name="KSO_WM_UNIT_TEXT_FILL_TYPE" val="1"/>
</p:tagLst>
</file>

<file path=ppt/tags/tag2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160404_5*m_h_i*1_2_1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UNIT_TABLE_BEAUTIFY" val="smartTable{ec1ccd35-2a12-4a19-bd02-b0f1c34c4044}"/>
</p:tagLst>
</file>

<file path=ppt/tags/tag21.xml><?xml version="1.0" encoding="utf-8"?>
<p:tagLst xmlns:p="http://schemas.openxmlformats.org/presentationml/2006/main">
  <p:tag name="KSO_WM_UNIT_PLACING_PICTURE_USER_VIEWPORT" val="{&quot;height&quot;:7344,&quot;width&quot;:14160}"/>
</p:tagLst>
</file>

<file path=ppt/tags/tag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170353_3*m_h_a*1_4_1"/>
  <p:tag name="KSO_WM_TEMPLATE_CATEGORY" val="diagram"/>
  <p:tag name="KSO_WM_TEMPLATE_INDEX" val="20170353"/>
  <p:tag name="KSO_WM_UNIT_LAYERLEVEL" val="1_1_1"/>
  <p:tag name="KSO_WM_TAG_VERSION" val="1.0"/>
  <p:tag name="KSO_WM_BEAUTIFY_FLAG" val="#wm#"/>
  <p:tag name="KSO_WM_UNIT_PRESET_TEXT" val="单击添加标题"/>
  <p:tag name="KSO_WM_UNIT_USESOURCEFORMAT_APPLY" val="1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170353_3*m_h_a*1_3_1"/>
  <p:tag name="KSO_WM_TEMPLATE_CATEGORY" val="diagram"/>
  <p:tag name="KSO_WM_TEMPLATE_INDEX" val="20170353"/>
  <p:tag name="KSO_WM_UNIT_LAYERLEVEL" val="1_1_1"/>
  <p:tag name="KSO_WM_TAG_VERSION" val="1.0"/>
  <p:tag name="KSO_WM_BEAUTIFY_FLAG" val="#wm#"/>
  <p:tag name="KSO_WM_UNIT_PRESET_TEXT" val="单击添加标题"/>
  <p:tag name="KSO_WM_UNIT_USESOURCEFORMAT_APPLY" val="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70353_3*m_h_a*1_2_1"/>
  <p:tag name="KSO_WM_TEMPLATE_CATEGORY" val="diagram"/>
  <p:tag name="KSO_WM_TEMPLATE_INDEX" val="20170353"/>
  <p:tag name="KSO_WM_UNIT_LAYERLEVEL" val="1_1_1"/>
  <p:tag name="KSO_WM_TAG_VERSION" val="1.0"/>
  <p:tag name="KSO_WM_BEAUTIFY_FLAG" val="#wm#"/>
  <p:tag name="KSO_WM_UNIT_PRESET_TEXT" val="单击添加标题"/>
  <p:tag name="KSO_WM_UNIT_USESOURCEFORMAT_APPLY" val="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170353_3*m_h_a*1_1_1"/>
  <p:tag name="KSO_WM_TEMPLATE_CATEGORY" val="diagram"/>
  <p:tag name="KSO_WM_TEMPLATE_INDEX" val="20170353"/>
  <p:tag name="KSO_WM_UNIT_LAYERLEVEL" val="1_1_1"/>
  <p:tag name="KSO_WM_TAG_VERSION" val="1.0"/>
  <p:tag name="KSO_WM_BEAUTIFY_FLAG" val="#wm#"/>
  <p:tag name="KSO_WM_UNIT_PRESET_TEXT" val="单击添加标题"/>
  <p:tag name="KSO_WM_UNIT_USESOURCEFORMAT_APPLY" val="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6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70353_3*m_h_f*1_1_1"/>
  <p:tag name="KSO_WM_TEMPLATE_CATEGORY" val="diagram"/>
  <p:tag name="KSO_WM_TEMPLATE_INDEX" val="20170353"/>
  <p:tag name="KSO_WM_UNIT_LAYERLEVEL" val="1_1_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UNIT_USESOURCEFORMAT_APPLY" val="1"/>
</p:tagLst>
</file>

<file path=ppt/tags/tag27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170353_3*m_h_f*1_2_1"/>
  <p:tag name="KSO_WM_TEMPLATE_CATEGORY" val="diagram"/>
  <p:tag name="KSO_WM_TEMPLATE_INDEX" val="20170353"/>
  <p:tag name="KSO_WM_UNIT_LAYERLEVEL" val="1_1_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UNIT_USESOURCEFORMAT_APPLY" val="1"/>
</p:tagLst>
</file>

<file path=ppt/tags/tag28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170353_3*m_h_f*1_3_1"/>
  <p:tag name="KSO_WM_TEMPLATE_CATEGORY" val="diagram"/>
  <p:tag name="KSO_WM_TEMPLATE_INDEX" val="20170353"/>
  <p:tag name="KSO_WM_UNIT_LAYERLEVEL" val="1_1_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UNIT_USESOURCEFORMAT_APPLY" val="1"/>
</p:tagLst>
</file>

<file path=ppt/tags/tag29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170353_3*m_h_f*1_4_1"/>
  <p:tag name="KSO_WM_TEMPLATE_CATEGORY" val="diagram"/>
  <p:tag name="KSO_WM_TEMPLATE_INDEX" val="20170353"/>
  <p:tag name="KSO_WM_UNIT_LAYERLEVEL" val="1_1_1"/>
  <p:tag name="KSO_WM_TAG_VERSION" val="1.0"/>
  <p:tag name="KSO_WM_BEAUTIFY_FLAG" val="#wm#"/>
  <p:tag name="KSO_WM_UNIT_PRESET_TEXT" val="点击此处添加正文，文字是您思想的提炼，为了演示发布的良好效果，请言简意赅的阐述您的观点。"/>
  <p:tag name="KSO_WM_UNIT_USESOURCEFORMAT_APPLY" val="1"/>
</p:tagLst>
</file>

<file path=ppt/tags/tag3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2"/>
  <p:tag name="KSO_WM_UNIT_ID" val="diagram160404_5*m_h_i*1_2_2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30.xml><?xml version="1.0" encoding="utf-8"?>
<p:tagLst xmlns:p="http://schemas.openxmlformats.org/presentationml/2006/main">
  <p:tag name="KSO_WM_SLIDE_ITEM_CNT" val="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i*1_6"/>
  <p:tag name="KSO_WM_TEMPLATE_CATEGORY" val="diagram"/>
  <p:tag name="KSO_WM_TEMPLATE_INDEX" val="20188036"/>
  <p:tag name="KSO_WM_UNIT_LAYERLEVEL" val="1_1"/>
  <p:tag name="KSO_WM_TAG_VERSION" val="1.0"/>
  <p:tag name="KSO_WM_BEAUTIFY_FLAG" val="#wm#"/>
  <p:tag name="KSO_WM_UNIT_TYPE" val="n_i"/>
  <p:tag name="KSO_WM_UNIT_INDEX" val="1_6"/>
  <p:tag name="KSO_WM_UNIT_COLOR_SCHEME_SHAPE_ID" val="42"/>
  <p:tag name="KSO_WM_UNIT_COLOR_SCHEME_PARENT_PAGE" val="0_5"/>
  <p:tag name="KSO_WM_UNIT_DECOLORIZATION" val="1"/>
  <p:tag name="KSO_WM_UNIT_LINE_FORE_SCHEMECOLOR_INDEX" val="13"/>
  <p:tag name="KSO_WM_UNIT_LINE_FILL_TYPE" val="2"/>
</p:tagLst>
</file>

<file path=ppt/tags/tag32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188036_3*n_h_i*1_1_1"/>
  <p:tag name="KSO_WM_TEMPLATE_CATEGORY" val="diagram"/>
  <p:tag name="KSO_WM_TEMPLATE_INDEX" val="20188036"/>
  <p:tag name="KSO_WM_UNIT_LAYERLEVEL" val="1_1_1"/>
  <p:tag name="KSO_WM_TAG_VERSION" val="1.0"/>
  <p:tag name="KSO_WM_BEAUTIFY_FLAG" val="#wm#"/>
  <p:tag name="KSO_WM_UNIT_COLOR_SCHEME_SHAPE_ID" val="5"/>
  <p:tag name="KSO_WM_UNIT_COLOR_SCHEME_PARENT_PAGE" val="0_5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ISCONTENTSTITLE" val="0"/>
  <p:tag name="KSO_WM_UNIT_PRESET_TEXT" val="添加标题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f"/>
  <p:tag name="KSO_WM_UNIT_INDEX" val="1_1_1"/>
  <p:tag name="KSO_WM_UNIT_ID" val="diagram20188036_3*n_h_f*1_1_1"/>
  <p:tag name="KSO_WM_TEMPLATE_CATEGORY" val="diagram"/>
  <p:tag name="KSO_WM_TEMPLATE_INDEX" val="20188036"/>
  <p:tag name="KSO_WM_UNIT_LAYERLEVEL" val="1_1_1"/>
  <p:tag name="KSO_WM_TAG_VERSION" val="1.0"/>
  <p:tag name="KSO_WM_BEAUTIFY_FLAG" val="#wm#"/>
  <p:tag name="KSO_WM_UNIT_NOCLEAR" val="0"/>
  <p:tag name="KSO_WM_UNIT_COLOR_SCHEME_SHAPE_ID" val="8"/>
  <p:tag name="KSO_WM_UNIT_COLOR_SCHEME_PARENT_PAGE" val="0_5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i*1_2"/>
  <p:tag name="KSO_WM_TEMPLATE_CATEGORY" val="diagram"/>
  <p:tag name="KSO_WM_TEMPLATE_INDEX" val="20188036"/>
  <p:tag name="KSO_WM_UNIT_LAYERLEVEL" val="1_1"/>
  <p:tag name="KSO_WM_TAG_VERSION" val="1.0"/>
  <p:tag name="KSO_WM_BEAUTIFY_FLAG" val="#wm#"/>
  <p:tag name="KSO_WM_UNIT_TYPE" val="n_i"/>
  <p:tag name="KSO_WM_UNIT_INDEX" val="1_2"/>
  <p:tag name="KSO_WM_UNIT_COLOR_SCHEME_SHAPE_ID" val="64"/>
  <p:tag name="KSO_WM_UNIT_COLOR_SCHEME_PARENT_PAGE" val="0_5"/>
  <p:tag name="KSO_WM_UNIT_DECOLORIZATION" val="1"/>
  <p:tag name="KSO_WM_UNIT_LINE_FORE_SCHEMECOLOR_INDEX" val="13"/>
  <p:tag name="KSO_WM_UNIT_LINE_FILL_TYPE" val="2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i*1_3"/>
  <p:tag name="KSO_WM_TEMPLATE_CATEGORY" val="diagram"/>
  <p:tag name="KSO_WM_TEMPLATE_INDEX" val="20188036"/>
  <p:tag name="KSO_WM_UNIT_LAYERLEVEL" val="1_1"/>
  <p:tag name="KSO_WM_TAG_VERSION" val="1.0"/>
  <p:tag name="KSO_WM_BEAUTIFY_FLAG" val="#wm#"/>
  <p:tag name="KSO_WM_UNIT_TYPE" val="n_i"/>
  <p:tag name="KSO_WM_UNIT_INDEX" val="1_3"/>
  <p:tag name="KSO_WM_UNIT_COLOR_SCHEME_SHAPE_ID" val="63"/>
  <p:tag name="KSO_WM_UNIT_COLOR_SCHEME_PARENT_PAGE" val="0_5"/>
  <p:tag name="KSO_WM_UNIT_DECOLORIZATION" val="1"/>
  <p:tag name="KSO_WM_UNIT_LINE_FORE_SCHEMECOLOR_INDEX" val="13"/>
  <p:tag name="KSO_WM_UNIT_LINE_FILL_TYPE" val="2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i*1_4"/>
  <p:tag name="KSO_WM_TEMPLATE_CATEGORY" val="diagram"/>
  <p:tag name="KSO_WM_TEMPLATE_INDEX" val="20188036"/>
  <p:tag name="KSO_WM_UNIT_LAYERLEVEL" val="1_1"/>
  <p:tag name="KSO_WM_TAG_VERSION" val="1.0"/>
  <p:tag name="KSO_WM_BEAUTIFY_FLAG" val="#wm#"/>
  <p:tag name="KSO_WM_UNIT_TYPE" val="n_i"/>
  <p:tag name="KSO_WM_UNIT_INDEX" val="1_4"/>
  <p:tag name="KSO_WM_UNIT_COLOR_SCHEME_SHAPE_ID" val="62"/>
  <p:tag name="KSO_WM_UNIT_COLOR_SCHEME_PARENT_PAGE" val="0_5"/>
  <p:tag name="KSO_WM_UNIT_DECOLORIZATION" val="1"/>
  <p:tag name="KSO_WM_UNIT_LINE_FORE_SCHEMECOLOR_INDEX" val="13"/>
  <p:tag name="KSO_WM_UNIT_LINE_FILL_TYPE" val="2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i*1_5"/>
  <p:tag name="KSO_WM_TEMPLATE_CATEGORY" val="diagram"/>
  <p:tag name="KSO_WM_TEMPLATE_INDEX" val="20188036"/>
  <p:tag name="KSO_WM_UNIT_LAYERLEVEL" val="1_1"/>
  <p:tag name="KSO_WM_TAG_VERSION" val="1.0"/>
  <p:tag name="KSO_WM_BEAUTIFY_FLAG" val="#wm#"/>
  <p:tag name="KSO_WM_UNIT_TYPE" val="n_i"/>
  <p:tag name="KSO_WM_UNIT_INDEX" val="1_5"/>
  <p:tag name="KSO_WM_UNIT_COLOR_SCHEME_SHAPE_ID" val="61"/>
  <p:tag name="KSO_WM_UNIT_COLOR_SCHEME_PARENT_PAGE" val="0_5"/>
  <p:tag name="KSO_WM_UNIT_DECOLORIZATION" val="1"/>
  <p:tag name="KSO_WM_UNIT_LINE_FORE_SCHEMECOLOR_INDEX" val="13"/>
  <p:tag name="KSO_WM_UNIT_LINE_FILL_TYPE" val="2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188036_3*n_h_h_i*1_2_1_2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COLOR_SCHEME_SHAPE_ID" val="18"/>
  <p:tag name="KSO_WM_UNIT_COLOR_SCHEME_PARENT_PAGE" val="0_5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3"/>
  <p:tag name="KSO_WM_UNIT_ID" val="diagram20188036_3*n_h_h_i*1_2_1_3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COLOR_SCHEME_SHAPE_ID" val="19"/>
  <p:tag name="KSO_WM_UNIT_COLOR_SCHEME_PARENT_PAGE" val="0_5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DIAGRAM_MODELTYPE" val="stripeEnum"/>
  <p:tag name="KSO_WM_UNIT_SUBTYPE" val="a"/>
  <p:tag name="KSO_WM_UNIT_PRESET_TEXT" val="单击此处添加文本具体内容，简明扼要的阐述您的观点。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160404_5*m_h_f*1_2_1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TEXT_FILL_FORE_SCHEMECOLOR_INDEX" val="6"/>
  <p:tag name="KSO_WM_UNIT_TEXT_FILL_TYPE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4"/>
  <p:tag name="KSO_WM_UNIT_ID" val="diagram20188036_3*n_h_h_i*1_2_4_4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COLOR_SCHEME_SHAPE_ID" val="16"/>
  <p:tag name="KSO_WM_UNIT_COLOR_SCHEME_PARENT_PAGE" val="0_5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UNIT_PRESET_TEXT" val="单击此处添加文本具体内容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188036_3*n_h_h_f*1_2_1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NOCLEAR" val="0"/>
  <p:tag name="KSO_WM_UNIT_COLOR_SCHEME_SHAPE_ID" val="26"/>
  <p:tag name="KSO_WM_UNIT_COLOR_SCHEME_PARENT_PAGE" val="0_5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h_h_a*1_2_1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ISCONTENTSTITLE" val="0"/>
  <p:tag name="KSO_WM_UNIT_PRESET_TEXT" val="添加标题"/>
  <p:tag name="KSO_WM_UNIT_VALUE" val="10"/>
  <p:tag name="KSO_WM_UNIT_TYPE" val="n_h_h_a"/>
  <p:tag name="KSO_WM_UNIT_INDEX" val="1_2_1_1"/>
  <p:tag name="KSO_WM_UNIT_NOCLEAR" val="0"/>
  <p:tag name="KSO_WM_UNIT_COLOR_SCHEME_SHAPE_ID" val="7"/>
  <p:tag name="KSO_WM_UNIT_COLOR_SCHEME_PARENT_PAGE" val="0_5"/>
  <p:tag name="KSO_WM_UNIT_TEXT_FILL_FORE_SCHEMECOLOR_INDEX" val="5"/>
  <p:tag name="KSO_WM_UNIT_TEXT_FILL_TYPE" val="1"/>
</p:tagLst>
</file>

<file path=ppt/tags/tag43.xml><?xml version="1.0" encoding="utf-8"?>
<p:tagLst xmlns:p="http://schemas.openxmlformats.org/presentationml/2006/main">
  <p:tag name="KSO_WM_UNIT_PRESET_TEXT" val="单击此处添加文本具体内容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4_1"/>
  <p:tag name="KSO_WM_UNIT_ID" val="diagram20188036_3*n_h_h_f*1_2_4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NOCLEAR" val="0"/>
  <p:tag name="KSO_WM_UNIT_COLOR_SCHEME_SHAPE_ID" val="28"/>
  <p:tag name="KSO_WM_UNIT_COLOR_SCHEME_PARENT_PAGE" val="0_5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h_h_a*1_2_4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ISCONTENTSTITLE" val="0"/>
  <p:tag name="KSO_WM_UNIT_PRESET_TEXT" val="添加标题"/>
  <p:tag name="KSO_WM_UNIT_VALUE" val="10"/>
  <p:tag name="KSO_WM_UNIT_TYPE" val="n_h_h_a"/>
  <p:tag name="KSO_WM_UNIT_INDEX" val="1_2_4_1"/>
  <p:tag name="KSO_WM_UNIT_NOCLEAR" val="0"/>
  <p:tag name="KSO_WM_UNIT_COLOR_SCHEME_SHAPE_ID" val="29"/>
  <p:tag name="KSO_WM_UNIT_COLOR_SCHEME_PARENT_PAGE" val="0_5"/>
  <p:tag name="KSO_WM_UNIT_TEXT_FILL_FORE_SCHEMECOLOR_INDEX" val="8"/>
  <p:tag name="KSO_WM_UNIT_TEXT_FILL_TYPE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188036_3*n_h_h_i*1_2_2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COLOR_SCHEME_SHAPE_ID" val="41"/>
  <p:tag name="KSO_WM_UNIT_COLOR_SCHEME_PARENT_PAGE" val="0_5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3"/>
  <p:tag name="KSO_WM_UNIT_ID" val="diagram20188036_3*n_h_h_i*1_2_2_3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COLOR_SCHEME_SHAPE_ID" val="17"/>
  <p:tag name="KSO_WM_UNIT_COLOR_SCHEME_PARENT_PAGE" val="0_5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UNIT_PRESET_TEXT" val="单击此处添加文本具体内容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3_1"/>
  <p:tag name="KSO_WM_UNIT_ID" val="diagram20188036_3*n_h_h_f*1_2_3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NOCLEAR" val="0"/>
  <p:tag name="KSO_WM_UNIT_COLOR_SCHEME_SHAPE_ID" val="44"/>
  <p:tag name="KSO_WM_UNIT_COLOR_SCHEME_PARENT_PAGE" val="0_5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h_h_a*1_2_3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ISCONTENTSTITLE" val="0"/>
  <p:tag name="KSO_WM_UNIT_PRESET_TEXT" val="添加标题"/>
  <p:tag name="KSO_WM_UNIT_VALUE" val="10"/>
  <p:tag name="KSO_WM_UNIT_TYPE" val="n_h_h_a"/>
  <p:tag name="KSO_WM_UNIT_INDEX" val="1_2_3_1"/>
  <p:tag name="KSO_WM_UNIT_NOCLEAR" val="0"/>
  <p:tag name="KSO_WM_UNIT_COLOR_SCHEME_SHAPE_ID" val="45"/>
  <p:tag name="KSO_WM_UNIT_COLOR_SCHEME_PARENT_PAGE" val="0_5"/>
  <p:tag name="KSO_WM_UNIT_TEXT_FILL_FORE_SCHEMECOLOR_INDEX" val="7"/>
  <p:tag name="KSO_WM_UNIT_TEXT_FILL_TYPE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3"/>
  <p:tag name="KSO_WM_UNIT_ID" val="diagram20188036_3*n_h_h_i*1_2_3_3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COLOR_SCHEME_SHAPE_ID" val="48"/>
  <p:tag name="KSO_WM_UNIT_COLOR_SCHEME_PARENT_PAGE" val="0_5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160404_5*m_h_i*1_3_1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2"/>
  <p:tag name="KSO_WM_UNIT_ID" val="diagram20188036_3*n_h_h_i*1_2_3_2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COLOR_SCHEME_SHAPE_ID" val="31"/>
  <p:tag name="KSO_WM_UNIT_COLOR_SCHEME_PARENT_PAGE" val="0_5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h_h_i*1_2_4_3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TYPE" val="n_h_h_i"/>
  <p:tag name="KSO_WM_UNIT_INDEX" val="1_2_4_3"/>
  <p:tag name="KSO_WM_UNIT_COLOR_SCHEME_SHAPE_ID" val="53"/>
  <p:tag name="KSO_WM_UNIT_COLOR_SCHEME_PARENT_PAGE" val="0_5"/>
  <p:tag name="KSO_WM_UNIT_FILL_FORE_SCHEMECOLOR_INDEX" val="14"/>
  <p:tag name="KSO_WM_UNIT_FILL_TYPE" val="1"/>
</p:tagLst>
</file>

<file path=ppt/tags/tag52.xml><?xml version="1.0" encoding="utf-8"?>
<p:tagLst xmlns:p="http://schemas.openxmlformats.org/presentationml/2006/main">
  <p:tag name="KSO_WM_UNIT_PRESET_TEXT" val="单击此处添加文本具体内容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188036_3*n_h_h_f*1_2_2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NOCLEAR" val="0"/>
  <p:tag name="KSO_WM_UNIT_COLOR_SCHEME_SHAPE_ID" val="54"/>
  <p:tag name="KSO_WM_UNIT_COLOR_SCHEME_PARENT_PAGE" val="0_5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h_h_a*1_2_2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ISCONTENTSTITLE" val="0"/>
  <p:tag name="KSO_WM_UNIT_PRESET_TEXT" val="添加标题"/>
  <p:tag name="KSO_WM_UNIT_VALUE" val="10"/>
  <p:tag name="KSO_WM_UNIT_TYPE" val="n_h_h_a"/>
  <p:tag name="KSO_WM_UNIT_INDEX" val="1_2_2_1"/>
  <p:tag name="KSO_WM_UNIT_NOCLEAR" val="0"/>
  <p:tag name="KSO_WM_UNIT_COLOR_SCHEME_SHAPE_ID" val="55"/>
  <p:tag name="KSO_WM_UNIT_COLOR_SCHEME_PARENT_PAGE" val="0_5"/>
  <p:tag name="KSO_WM_UNIT_TEXT_FILL_FORE_SCHEMECOLOR_INDEX" val="6"/>
  <p:tag name="KSO_WM_UNIT_TEXT_FILL_TYPE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1"/>
  <p:tag name="KSO_WM_UNIT_ID" val="diagram20188036_3*n_i*1_1"/>
  <p:tag name="KSO_WM_TEMPLATE_CATEGORY" val="diagram"/>
  <p:tag name="KSO_WM_TEMPLATE_INDEX" val="20188036"/>
  <p:tag name="KSO_WM_UNIT_LAYERLEVEL" val="1_1"/>
  <p:tag name="KSO_WM_TAG_VERSION" val="1.0"/>
  <p:tag name="KSO_WM_BEAUTIFY_FLAG" val="#wm#"/>
  <p:tag name="KSO_WM_UNIT_COLOR_SCHEME_SHAPE_ID" val="12"/>
  <p:tag name="KSO_WM_UNIT_COLOR_SCHEME_PARENT_PAGE" val="0_5"/>
  <p:tag name="KSO_WM_UNIT_DECOLORIZATION" val="1"/>
  <p:tag name="KSO_WM_UNIT_LINE_FORE_SCHEMECOLOR_INDEX" val="14"/>
  <p:tag name="KSO_WM_UNIT_LINE_FILL_TYPE" val="2"/>
</p:tagLst>
</file>

<file path=ppt/tags/tag55.xml><?xml version="1.0" encoding="utf-8"?>
<p:tagLst xmlns:p="http://schemas.openxmlformats.org/presentationml/2006/main">
  <p:tag name="ISLIDE.GUIDESSETTING" val="{&quot;Id&quot;:null,&quot;Name&quot;:&quot;常规参考线&quot;,&quot;HeaderHeight&quot;:9.1836734693877489,&quot;FooterHeight&quot;:0.0,&quot;SideMargin&quot;:4.1000000000000005,&quot;TopMargin&quot;:5.1000000000000005,&quot;BottomMargin&quot;:5.7,&quot;IntervalMargin&quot;:0.0,&quot;SettingType&quot;:&quot;Custom&quot;}"/>
</p:tagLst>
</file>

<file path=ppt/tags/tag6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2"/>
  <p:tag name="KSO_WM_UNIT_ID" val="diagram160404_5*m_h_i*1_3_2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7.xml><?xml version="1.0" encoding="utf-8"?>
<p:tagLst xmlns:p="http://schemas.openxmlformats.org/presentationml/2006/main">
  <p:tag name="KSO_WM_UNIT_DIAGRAM_MODELTYPE" val="stripeEnum"/>
  <p:tag name="KSO_WM_UNIT_SUBTYPE" val="a"/>
  <p:tag name="KSO_WM_UNIT_PRESET_TEXT" val="单击此处添加文本具体内容，简明扼要的阐述您的观点。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160404_5*m_h_f*1_3_1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TEXT_FILL_FORE_SCHEMECOLOR_INDEX" val="7"/>
  <p:tag name="KSO_WM_UNIT_TEXT_FILL_TYPE" val="1"/>
</p:tagLst>
</file>

<file path=ppt/tags/tag8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160404_5*m_h_i*1_4_1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9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2"/>
  <p:tag name="KSO_WM_UNIT_ID" val="diagram160404_5*m_h_i*1_4_2"/>
  <p:tag name="KSO_WM_TEMPLATE_CATEGORY" val="diagram"/>
  <p:tag name="KSO_WM_TEMPLATE_INDEX" val="160404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heme/theme1.xml><?xml version="1.0" encoding="utf-8"?>
<a:theme xmlns:a="http://schemas.openxmlformats.org/drawingml/2006/main" name="稻壳儿_耗崽制作_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稻壳儿_耗崽制作_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2601</Words>
  <Application>WPS 演示</Application>
  <PresentationFormat>宽屏</PresentationFormat>
  <Paragraphs>283</Paragraphs>
  <Slides>40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Arial</vt:lpstr>
      <vt:lpstr>宋体</vt:lpstr>
      <vt:lpstr>Wingdings</vt:lpstr>
      <vt:lpstr>方正宋刻本秀楷_GBK</vt:lpstr>
      <vt:lpstr>微软雅黑</vt:lpstr>
      <vt:lpstr>等线</vt:lpstr>
      <vt:lpstr>Arial Unicode MS</vt:lpstr>
      <vt:lpstr>等线 Light</vt:lpstr>
      <vt:lpstr>Calibri</vt:lpstr>
      <vt:lpstr>稻壳儿_耗崽制作_模板</vt:lpstr>
      <vt:lpstr>1_稻壳儿_耗崽制作_模板</vt:lpstr>
      <vt:lpstr>PowerPoint 演示文稿</vt:lpstr>
      <vt:lpstr>PowerPoint 演示文稿</vt:lpstr>
      <vt:lpstr>PowerPoint 演示文稿</vt:lpstr>
      <vt:lpstr>什么是机器学习？</vt:lpstr>
      <vt:lpstr>最简单的线性回归算法</vt:lpstr>
      <vt:lpstr>梯度下降法</vt:lpstr>
      <vt:lpstr>代码演示</vt:lpstr>
      <vt:lpstr>PowerPoint 演示文稿</vt:lpstr>
      <vt:lpstr>从线性回归到逻辑斯蒂回归</vt:lpstr>
      <vt:lpstr>案例：预测两个特征的样本分类</vt:lpstr>
      <vt:lpstr>汇总一下套路</vt:lpstr>
      <vt:lpstr>如何衡量模型</vt:lpstr>
      <vt:lpstr>PowerPoint 演示文稿</vt:lpstr>
      <vt:lpstr>三个概念的关系</vt:lpstr>
      <vt:lpstr>传统的机器学习方法分类</vt:lpstr>
      <vt:lpstr>用sklearn库的SVM重做上面的分类题</vt:lpstr>
      <vt:lpstr>使用无监督聚类方法重做上题</vt:lpstr>
      <vt:lpstr>神经网络</vt:lpstr>
      <vt:lpstr>神经网络的反向传播</vt:lpstr>
      <vt:lpstr>使用神经网络重做上题</vt:lpstr>
      <vt:lpstr>PowerPoint 演示文稿</vt:lpstr>
      <vt:lpstr>深度学习应用领域</vt:lpstr>
      <vt:lpstr>几种典型的运算-卷积</vt:lpstr>
      <vt:lpstr>几种典型的运算-激活函数</vt:lpstr>
      <vt:lpstr>几种典型的运算-全连接层</vt:lpstr>
      <vt:lpstr>几种典型的运算-损失函数</vt:lpstr>
      <vt:lpstr>深度神经网络计算量巨大</vt:lpstr>
      <vt:lpstr>各种深度学习框架都支持GPU加速</vt:lpstr>
      <vt:lpstr>典型的卷积神经网络</vt:lpstr>
      <vt:lpstr>一个实际的例子：手写数字识别</vt:lpstr>
      <vt:lpstr>PowerPoint 演示文稿</vt:lpstr>
      <vt:lpstr>一个形象的实验</vt:lpstr>
      <vt:lpstr>PowerPoint 演示文稿</vt:lpstr>
      <vt:lpstr>一款中档GPU的性能参数</vt:lpstr>
      <vt:lpstr>GPU通用计算的开发运行框架</vt:lpstr>
      <vt:lpstr>PowerPoint 演示文稿</vt:lpstr>
      <vt:lpstr>PowerPoint 演示文稿</vt:lpstr>
      <vt:lpstr>实例一：以图搜剧 / 以图搜图</vt:lpstr>
      <vt:lpstr>实例二：图片风格化</vt:lpstr>
      <vt:lpstr>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Docer-Haozai</dc:creator>
  <cp:lastModifiedBy>bisonliao</cp:lastModifiedBy>
  <cp:revision>40</cp:revision>
  <dcterms:created xsi:type="dcterms:W3CDTF">2020-02-13T12:05:00Z</dcterms:created>
  <dcterms:modified xsi:type="dcterms:W3CDTF">2020-12-30T05:17:45Z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